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57"/>
  </p:notesMasterIdLst>
  <p:sldIdLst>
    <p:sldId id="256" r:id="rId5"/>
    <p:sldId id="263" r:id="rId6"/>
    <p:sldId id="302" r:id="rId7"/>
    <p:sldId id="264" r:id="rId8"/>
    <p:sldId id="265" r:id="rId9"/>
    <p:sldId id="266" r:id="rId10"/>
    <p:sldId id="303" r:id="rId11"/>
    <p:sldId id="304" r:id="rId12"/>
    <p:sldId id="305" r:id="rId13"/>
    <p:sldId id="267" r:id="rId14"/>
    <p:sldId id="268" r:id="rId15"/>
    <p:sldId id="269" r:id="rId16"/>
    <p:sldId id="309" r:id="rId17"/>
    <p:sldId id="270" r:id="rId18"/>
    <p:sldId id="271" r:id="rId19"/>
    <p:sldId id="272" r:id="rId20"/>
    <p:sldId id="273" r:id="rId21"/>
    <p:sldId id="274" r:id="rId22"/>
    <p:sldId id="275" r:id="rId23"/>
    <p:sldId id="276" r:id="rId24"/>
    <p:sldId id="277" r:id="rId25"/>
    <p:sldId id="278" r:id="rId26"/>
    <p:sldId id="279" r:id="rId27"/>
    <p:sldId id="308" r:id="rId28"/>
    <p:sldId id="280" r:id="rId29"/>
    <p:sldId id="282" r:id="rId30"/>
    <p:sldId id="283" r:id="rId31"/>
    <p:sldId id="284" r:id="rId32"/>
    <p:sldId id="285" r:id="rId33"/>
    <p:sldId id="310" r:id="rId34"/>
    <p:sldId id="311" r:id="rId35"/>
    <p:sldId id="286" r:id="rId36"/>
    <p:sldId id="287" r:id="rId37"/>
    <p:sldId id="288" r:id="rId38"/>
    <p:sldId id="292" r:id="rId39"/>
    <p:sldId id="290" r:id="rId40"/>
    <p:sldId id="294" r:id="rId41"/>
    <p:sldId id="295" r:id="rId42"/>
    <p:sldId id="291" r:id="rId43"/>
    <p:sldId id="289" r:id="rId44"/>
    <p:sldId id="313" r:id="rId45"/>
    <p:sldId id="312" r:id="rId46"/>
    <p:sldId id="296" r:id="rId47"/>
    <p:sldId id="297" r:id="rId48"/>
    <p:sldId id="262" r:id="rId49"/>
    <p:sldId id="306" r:id="rId50"/>
    <p:sldId id="293" r:id="rId51"/>
    <p:sldId id="298" r:id="rId52"/>
    <p:sldId id="307" r:id="rId53"/>
    <p:sldId id="301" r:id="rId54"/>
    <p:sldId id="299" r:id="rId55"/>
    <p:sldId id="300"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abesh Adhikari" initials="PA" lastIdx="2" clrIdx="0">
    <p:extLst>
      <p:ext uri="{19B8F6BF-5375-455C-9EA6-DF929625EA0E}">
        <p15:presenceInfo xmlns:p15="http://schemas.microsoft.com/office/powerpoint/2012/main" userId="7b3331304542afd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1-30T10:10:25.792" idx="2">
    <p:pos x="1076" y="1251"/>
    <p:text>G. ONE!!</p:text>
    <p:extLst>
      <p:ext uri="{C676402C-5697-4E1C-873F-D02D1690AC5C}">
        <p15:threadingInfo xmlns:p15="http://schemas.microsoft.com/office/powerpoint/2012/main" timeZoneBias="-345"/>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9F336B-76B7-431F-9F5E-75CE23B83157}" type="doc">
      <dgm:prSet loTypeId="urn:microsoft.com/office/officeart/2016/7/layout/HexagonTimeline" loCatId="process" qsTypeId="urn:microsoft.com/office/officeart/2005/8/quickstyle/simple4" qsCatId="simple" csTypeId="urn:microsoft.com/office/officeart/2005/8/colors/accent1_2" csCatId="accent1" phldr="1"/>
      <dgm:spPr/>
      <dgm:t>
        <a:bodyPr/>
        <a:lstStyle/>
        <a:p>
          <a:endParaRPr lang="en-US"/>
        </a:p>
      </dgm:t>
    </dgm:pt>
    <dgm:pt modelId="{17CEDC3C-0518-4090-B100-0E26500712EC}">
      <dgm:prSet custT="1"/>
      <dgm:spPr/>
      <dgm:t>
        <a:bodyPr/>
        <a:lstStyle/>
        <a:p>
          <a:r>
            <a:rPr lang="en-US" sz="1800" dirty="0"/>
            <a:t>1992</a:t>
          </a:r>
          <a:endParaRPr lang="en-US" sz="1600" dirty="0"/>
        </a:p>
      </dgm:t>
    </dgm:pt>
    <dgm:pt modelId="{B435DE3C-F726-408B-AC6F-DE0EFE9CCD63}" type="parTrans" cxnId="{9ACB3AC1-8255-46E0-BE75-4532AEAAAF80}">
      <dgm:prSet/>
      <dgm:spPr/>
      <dgm:t>
        <a:bodyPr/>
        <a:lstStyle/>
        <a:p>
          <a:endParaRPr lang="en-US"/>
        </a:p>
      </dgm:t>
    </dgm:pt>
    <dgm:pt modelId="{4A4B8366-1CAF-466D-9C6E-9F3316175D21}" type="sibTrans" cxnId="{9ACB3AC1-8255-46E0-BE75-4532AEAAAF80}">
      <dgm:prSet/>
      <dgm:spPr/>
      <dgm:t>
        <a:bodyPr/>
        <a:lstStyle/>
        <a:p>
          <a:endParaRPr lang="en-US"/>
        </a:p>
      </dgm:t>
    </dgm:pt>
    <dgm:pt modelId="{98391499-17A2-4801-9F69-81BE473760CD}">
      <dgm:prSet/>
      <dgm:spPr/>
      <dgm:t>
        <a:bodyPr/>
        <a:lstStyle/>
        <a:p>
          <a:r>
            <a:rPr lang="en-US" dirty="0"/>
            <a:t>Accounting Methods Change</a:t>
          </a:r>
        </a:p>
      </dgm:t>
    </dgm:pt>
    <dgm:pt modelId="{95C58DFF-DB28-47BF-BD6A-EC281E8FC2CD}" type="parTrans" cxnId="{99062C35-11FD-48B3-B6CC-285149615D1F}">
      <dgm:prSet/>
      <dgm:spPr/>
      <dgm:t>
        <a:bodyPr/>
        <a:lstStyle/>
        <a:p>
          <a:endParaRPr lang="en-US"/>
        </a:p>
      </dgm:t>
    </dgm:pt>
    <dgm:pt modelId="{5B5CC139-5156-44F9-B835-6B92FEC46484}" type="sibTrans" cxnId="{99062C35-11FD-48B3-B6CC-285149615D1F}">
      <dgm:prSet/>
      <dgm:spPr/>
      <dgm:t>
        <a:bodyPr/>
        <a:lstStyle/>
        <a:p>
          <a:endParaRPr lang="en-US"/>
        </a:p>
      </dgm:t>
    </dgm:pt>
    <dgm:pt modelId="{FCC58286-7C6D-464C-BB42-4E6FDE44662B}">
      <dgm:prSet custT="1"/>
      <dgm:spPr/>
      <dgm:t>
        <a:bodyPr/>
        <a:lstStyle/>
        <a:p>
          <a:r>
            <a:rPr lang="en-US" sz="1800" dirty="0"/>
            <a:t>2000</a:t>
          </a:r>
          <a:endParaRPr lang="en-US" sz="1600" dirty="0"/>
        </a:p>
      </dgm:t>
    </dgm:pt>
    <dgm:pt modelId="{E45F76AF-B1A8-443B-8F6B-905A507AAB18}" type="parTrans" cxnId="{2765E390-3A42-466A-87AD-20316EA2380C}">
      <dgm:prSet/>
      <dgm:spPr/>
      <dgm:t>
        <a:bodyPr/>
        <a:lstStyle/>
        <a:p>
          <a:endParaRPr lang="en-US"/>
        </a:p>
      </dgm:t>
    </dgm:pt>
    <dgm:pt modelId="{18E5FFEB-DE46-4C1D-8F6E-E65026C954BE}" type="sibTrans" cxnId="{2765E390-3A42-466A-87AD-20316EA2380C}">
      <dgm:prSet/>
      <dgm:spPr/>
      <dgm:t>
        <a:bodyPr/>
        <a:lstStyle/>
        <a:p>
          <a:endParaRPr lang="en-US"/>
        </a:p>
      </dgm:t>
    </dgm:pt>
    <dgm:pt modelId="{96D6E15A-D265-46FD-AE7A-F7931904D8A6}">
      <dgm:prSet/>
      <dgm:spPr/>
      <dgm:t>
        <a:bodyPr/>
        <a:lstStyle/>
        <a:p>
          <a:r>
            <a:rPr lang="en-US" dirty="0"/>
            <a:t>High Valued Company</a:t>
          </a:r>
        </a:p>
      </dgm:t>
    </dgm:pt>
    <dgm:pt modelId="{BF131BF4-552C-42B7-A4E4-3DD57EBFE6F7}" type="parTrans" cxnId="{83D85A34-AD39-4141-B7BD-21D8A23B6034}">
      <dgm:prSet/>
      <dgm:spPr/>
      <dgm:t>
        <a:bodyPr/>
        <a:lstStyle/>
        <a:p>
          <a:endParaRPr lang="en-US"/>
        </a:p>
      </dgm:t>
    </dgm:pt>
    <dgm:pt modelId="{AA466C83-112C-4333-B774-F1F265BD5C64}" type="sibTrans" cxnId="{83D85A34-AD39-4141-B7BD-21D8A23B6034}">
      <dgm:prSet/>
      <dgm:spPr/>
      <dgm:t>
        <a:bodyPr/>
        <a:lstStyle/>
        <a:p>
          <a:endParaRPr lang="en-US"/>
        </a:p>
      </dgm:t>
    </dgm:pt>
    <dgm:pt modelId="{E83323FA-D9FE-495D-BB9C-938C055FE7A9}">
      <dgm:prSet/>
      <dgm:spPr/>
      <dgm:t>
        <a:bodyPr/>
        <a:lstStyle/>
        <a:p>
          <a:r>
            <a:rPr lang="en-US" dirty="0"/>
            <a:t>2000</a:t>
          </a:r>
        </a:p>
      </dgm:t>
    </dgm:pt>
    <dgm:pt modelId="{716660A6-7100-457C-907A-A1A0FA5A3F95}" type="parTrans" cxnId="{62F54A26-305E-4B4D-8930-38EBEAD5734E}">
      <dgm:prSet/>
      <dgm:spPr/>
      <dgm:t>
        <a:bodyPr/>
        <a:lstStyle/>
        <a:p>
          <a:endParaRPr lang="en-US"/>
        </a:p>
      </dgm:t>
    </dgm:pt>
    <dgm:pt modelId="{8ECDD9C7-B419-4C83-AC8C-72BBFE97E18C}" type="sibTrans" cxnId="{62F54A26-305E-4B4D-8930-38EBEAD5734E}">
      <dgm:prSet/>
      <dgm:spPr/>
      <dgm:t>
        <a:bodyPr/>
        <a:lstStyle/>
        <a:p>
          <a:endParaRPr lang="en-US"/>
        </a:p>
      </dgm:t>
    </dgm:pt>
    <dgm:pt modelId="{E0D9B9BB-B71B-4094-81F3-C8E99AE698A1}">
      <dgm:prSet/>
      <dgm:spPr/>
      <dgm:t>
        <a:bodyPr/>
        <a:lstStyle/>
        <a:p>
          <a:r>
            <a:rPr lang="en-US" dirty="0"/>
            <a:t>Filed For Bankruptcy</a:t>
          </a:r>
        </a:p>
      </dgm:t>
    </dgm:pt>
    <dgm:pt modelId="{35482E45-629A-48D5-9B40-64EDAA5503A5}" type="parTrans" cxnId="{83CEAB50-15BC-4899-8835-83936FD24235}">
      <dgm:prSet/>
      <dgm:spPr/>
      <dgm:t>
        <a:bodyPr/>
        <a:lstStyle/>
        <a:p>
          <a:endParaRPr lang="en-US"/>
        </a:p>
      </dgm:t>
    </dgm:pt>
    <dgm:pt modelId="{A8B8903B-04F2-4947-B217-759901A8DC0E}" type="sibTrans" cxnId="{83CEAB50-15BC-4899-8835-83936FD24235}">
      <dgm:prSet/>
      <dgm:spPr/>
      <dgm:t>
        <a:bodyPr/>
        <a:lstStyle/>
        <a:p>
          <a:endParaRPr lang="en-US"/>
        </a:p>
      </dgm:t>
    </dgm:pt>
    <dgm:pt modelId="{F50CB951-182F-4C09-833F-77274651E850}" type="pres">
      <dgm:prSet presAssocID="{319F336B-76B7-431F-9F5E-75CE23B83157}" presName="Name0" presStyleCnt="0">
        <dgm:presLayoutVars>
          <dgm:chMax/>
          <dgm:chPref/>
          <dgm:animLvl val="lvl"/>
        </dgm:presLayoutVars>
      </dgm:prSet>
      <dgm:spPr/>
    </dgm:pt>
    <dgm:pt modelId="{BF7A7FBC-F4EC-4FA7-9ED2-CDBB147A4DFF}" type="pres">
      <dgm:prSet presAssocID="{17CEDC3C-0518-4090-B100-0E26500712EC}" presName="composite" presStyleCnt="0"/>
      <dgm:spPr/>
    </dgm:pt>
    <dgm:pt modelId="{A49ACC75-3BE3-4DEC-B0F5-BB16B12A789B}" type="pres">
      <dgm:prSet presAssocID="{17CEDC3C-0518-4090-B100-0E26500712EC}" presName="Parent1" presStyleLbl="alignNode1" presStyleIdx="0" presStyleCnt="3">
        <dgm:presLayoutVars>
          <dgm:chMax val="1"/>
          <dgm:chPref val="1"/>
          <dgm:bulletEnabled val="1"/>
        </dgm:presLayoutVars>
      </dgm:prSet>
      <dgm:spPr/>
    </dgm:pt>
    <dgm:pt modelId="{3D1EE280-D874-4172-9524-CB36402E077E}" type="pres">
      <dgm:prSet presAssocID="{17CEDC3C-0518-4090-B100-0E26500712EC}" presName="Childtext1" presStyleLbl="revTx" presStyleIdx="0" presStyleCnt="3">
        <dgm:presLayoutVars>
          <dgm:chMax val="0"/>
          <dgm:chPref val="0"/>
          <dgm:bulletEnabled/>
        </dgm:presLayoutVars>
      </dgm:prSet>
      <dgm:spPr/>
    </dgm:pt>
    <dgm:pt modelId="{BC2FA1BC-4D66-422A-9B9B-ED7E6D643B43}" type="pres">
      <dgm:prSet presAssocID="{17CEDC3C-0518-4090-B100-0E26500712EC}" presName="ConnectLine" presStyleLbl="sibTrans1D1" presStyleIdx="0" presStyleCnt="3"/>
      <dgm:spPr>
        <a:noFill/>
        <a:ln w="12700" cap="flat" cmpd="sng" algn="ctr">
          <a:solidFill>
            <a:schemeClr val="accent1">
              <a:hueOff val="0"/>
              <a:satOff val="0"/>
              <a:lumOff val="0"/>
              <a:alphaOff val="0"/>
            </a:schemeClr>
          </a:solidFill>
          <a:prstDash val="dash"/>
          <a:miter lim="800000"/>
        </a:ln>
        <a:effectLst/>
      </dgm:spPr>
    </dgm:pt>
    <dgm:pt modelId="{AF5052EE-BC7F-4C12-A3C7-2E706E9F5258}" type="pres">
      <dgm:prSet presAssocID="{17CEDC3C-0518-4090-B100-0E26500712EC}" presName="ConnectLineEnd" presStyleLbl="node1" presStyleIdx="0" presStyleCnt="3"/>
      <dgm:spPr/>
    </dgm:pt>
    <dgm:pt modelId="{2F976C65-0102-4CF8-84FD-AD752E4F0DDF}" type="pres">
      <dgm:prSet presAssocID="{17CEDC3C-0518-4090-B100-0E26500712EC}" presName="EmptyPane" presStyleCnt="0"/>
      <dgm:spPr/>
    </dgm:pt>
    <dgm:pt modelId="{6C60830C-1BC0-4DB1-A6D1-80EF0F9788EE}" type="pres">
      <dgm:prSet presAssocID="{4A4B8366-1CAF-466D-9C6E-9F3316175D21}" presName="spaceBetweenRectangles" presStyleLbl="fgAcc1" presStyleIdx="0" presStyleCnt="2"/>
      <dgm:spPr/>
    </dgm:pt>
    <dgm:pt modelId="{C6221BA3-EB5E-4A5B-B4A9-839A8721561B}" type="pres">
      <dgm:prSet presAssocID="{FCC58286-7C6D-464C-BB42-4E6FDE44662B}" presName="composite" presStyleCnt="0"/>
      <dgm:spPr/>
    </dgm:pt>
    <dgm:pt modelId="{65F61CEF-2C5A-451A-B9F8-7D928D9EF5D0}" type="pres">
      <dgm:prSet presAssocID="{FCC58286-7C6D-464C-BB42-4E6FDE44662B}" presName="Parent1" presStyleLbl="alignNode1" presStyleIdx="1" presStyleCnt="3">
        <dgm:presLayoutVars>
          <dgm:chMax val="1"/>
          <dgm:chPref val="1"/>
          <dgm:bulletEnabled val="1"/>
        </dgm:presLayoutVars>
      </dgm:prSet>
      <dgm:spPr/>
    </dgm:pt>
    <dgm:pt modelId="{2D473DD1-2318-473E-BBC4-451410B2CE1D}" type="pres">
      <dgm:prSet presAssocID="{FCC58286-7C6D-464C-BB42-4E6FDE44662B}" presName="Childtext1" presStyleLbl="revTx" presStyleIdx="1" presStyleCnt="3">
        <dgm:presLayoutVars>
          <dgm:chMax val="0"/>
          <dgm:chPref val="0"/>
          <dgm:bulletEnabled/>
        </dgm:presLayoutVars>
      </dgm:prSet>
      <dgm:spPr/>
    </dgm:pt>
    <dgm:pt modelId="{A6A73103-C59B-41F0-8B31-4441F8EEBB22}" type="pres">
      <dgm:prSet presAssocID="{FCC58286-7C6D-464C-BB42-4E6FDE44662B}" presName="ConnectLine" presStyleLbl="sibTrans1D1" presStyleIdx="1" presStyleCnt="3"/>
      <dgm:spPr>
        <a:noFill/>
        <a:ln w="12700" cap="flat" cmpd="sng" algn="ctr">
          <a:solidFill>
            <a:schemeClr val="accent1">
              <a:hueOff val="0"/>
              <a:satOff val="0"/>
              <a:lumOff val="0"/>
              <a:alphaOff val="0"/>
            </a:schemeClr>
          </a:solidFill>
          <a:prstDash val="dash"/>
          <a:miter lim="800000"/>
        </a:ln>
        <a:effectLst/>
      </dgm:spPr>
    </dgm:pt>
    <dgm:pt modelId="{E0E2CA58-E017-4B26-A881-0FDEC68898CF}" type="pres">
      <dgm:prSet presAssocID="{FCC58286-7C6D-464C-BB42-4E6FDE44662B}" presName="ConnectLineEnd" presStyleLbl="node1" presStyleIdx="1" presStyleCnt="3"/>
      <dgm:spPr/>
    </dgm:pt>
    <dgm:pt modelId="{EC31DB94-3DCA-4008-81A6-D2AB47C6FBB0}" type="pres">
      <dgm:prSet presAssocID="{FCC58286-7C6D-464C-BB42-4E6FDE44662B}" presName="EmptyPane" presStyleCnt="0"/>
      <dgm:spPr/>
    </dgm:pt>
    <dgm:pt modelId="{EA259865-662E-4259-87AA-D58F5F978C60}" type="pres">
      <dgm:prSet presAssocID="{18E5FFEB-DE46-4C1D-8F6E-E65026C954BE}" presName="spaceBetweenRectangles" presStyleLbl="fgAcc1" presStyleIdx="1" presStyleCnt="2"/>
      <dgm:spPr/>
    </dgm:pt>
    <dgm:pt modelId="{389FF7C6-70DC-4926-81A7-388E21A8A67A}" type="pres">
      <dgm:prSet presAssocID="{E83323FA-D9FE-495D-BB9C-938C055FE7A9}" presName="composite" presStyleCnt="0"/>
      <dgm:spPr/>
    </dgm:pt>
    <dgm:pt modelId="{41C4539A-0685-41FF-B5B9-8D19A73AFAE5}" type="pres">
      <dgm:prSet presAssocID="{E83323FA-D9FE-495D-BB9C-938C055FE7A9}" presName="Parent1" presStyleLbl="alignNode1" presStyleIdx="2" presStyleCnt="3">
        <dgm:presLayoutVars>
          <dgm:chMax val="1"/>
          <dgm:chPref val="1"/>
          <dgm:bulletEnabled val="1"/>
        </dgm:presLayoutVars>
      </dgm:prSet>
      <dgm:spPr/>
    </dgm:pt>
    <dgm:pt modelId="{D44F0506-8AC4-4F85-BD19-22441542B740}" type="pres">
      <dgm:prSet presAssocID="{E83323FA-D9FE-495D-BB9C-938C055FE7A9}" presName="Childtext1" presStyleLbl="revTx" presStyleIdx="2" presStyleCnt="3">
        <dgm:presLayoutVars>
          <dgm:chMax val="0"/>
          <dgm:chPref val="0"/>
          <dgm:bulletEnabled/>
        </dgm:presLayoutVars>
      </dgm:prSet>
      <dgm:spPr/>
    </dgm:pt>
    <dgm:pt modelId="{33BD2C30-FE64-4F31-8CBE-0B6EFE96121A}" type="pres">
      <dgm:prSet presAssocID="{E83323FA-D9FE-495D-BB9C-938C055FE7A9}" presName="ConnectLine" presStyleLbl="sibTrans1D1" presStyleIdx="2" presStyleCnt="3"/>
      <dgm:spPr>
        <a:noFill/>
        <a:ln w="12700" cap="flat" cmpd="sng" algn="ctr">
          <a:solidFill>
            <a:schemeClr val="accent1">
              <a:hueOff val="0"/>
              <a:satOff val="0"/>
              <a:lumOff val="0"/>
              <a:alphaOff val="0"/>
            </a:schemeClr>
          </a:solidFill>
          <a:prstDash val="dash"/>
          <a:miter lim="800000"/>
        </a:ln>
        <a:effectLst/>
      </dgm:spPr>
    </dgm:pt>
    <dgm:pt modelId="{449623A4-8FB6-433E-8296-9C8AB05B39CF}" type="pres">
      <dgm:prSet presAssocID="{E83323FA-D9FE-495D-BB9C-938C055FE7A9}" presName="ConnectLineEnd" presStyleLbl="node1" presStyleIdx="2" presStyleCnt="3"/>
      <dgm:spPr/>
    </dgm:pt>
    <dgm:pt modelId="{09CEEFDD-FEB6-4D65-8EF1-3EB4C56012E3}" type="pres">
      <dgm:prSet presAssocID="{E83323FA-D9FE-495D-BB9C-938C055FE7A9}" presName="EmptyPane" presStyleCnt="0"/>
      <dgm:spPr/>
    </dgm:pt>
  </dgm:ptLst>
  <dgm:cxnLst>
    <dgm:cxn modelId="{D0AF3E1B-A022-48B5-912F-ECBFD6C6ABFE}" type="presOf" srcId="{FCC58286-7C6D-464C-BB42-4E6FDE44662B}" destId="{65F61CEF-2C5A-451A-B9F8-7D928D9EF5D0}" srcOrd="0" destOrd="0" presId="urn:microsoft.com/office/officeart/2016/7/layout/HexagonTimeline"/>
    <dgm:cxn modelId="{62F54A26-305E-4B4D-8930-38EBEAD5734E}" srcId="{319F336B-76B7-431F-9F5E-75CE23B83157}" destId="{E83323FA-D9FE-495D-BB9C-938C055FE7A9}" srcOrd="2" destOrd="0" parTransId="{716660A6-7100-457C-907A-A1A0FA5A3F95}" sibTransId="{8ECDD9C7-B419-4C83-AC8C-72BBFE97E18C}"/>
    <dgm:cxn modelId="{2BA53734-355E-4DD6-99D4-E20B2F1694F8}" type="presOf" srcId="{96D6E15A-D265-46FD-AE7A-F7931904D8A6}" destId="{2D473DD1-2318-473E-BBC4-451410B2CE1D}" srcOrd="0" destOrd="0" presId="urn:microsoft.com/office/officeart/2016/7/layout/HexagonTimeline"/>
    <dgm:cxn modelId="{83D85A34-AD39-4141-B7BD-21D8A23B6034}" srcId="{FCC58286-7C6D-464C-BB42-4E6FDE44662B}" destId="{96D6E15A-D265-46FD-AE7A-F7931904D8A6}" srcOrd="0" destOrd="0" parTransId="{BF131BF4-552C-42B7-A4E4-3DD57EBFE6F7}" sibTransId="{AA466C83-112C-4333-B774-F1F265BD5C64}"/>
    <dgm:cxn modelId="{99062C35-11FD-48B3-B6CC-285149615D1F}" srcId="{17CEDC3C-0518-4090-B100-0E26500712EC}" destId="{98391499-17A2-4801-9F69-81BE473760CD}" srcOrd="0" destOrd="0" parTransId="{95C58DFF-DB28-47BF-BD6A-EC281E8FC2CD}" sibTransId="{5B5CC139-5156-44F9-B835-6B92FEC46484}"/>
    <dgm:cxn modelId="{B3417D35-E4B2-433C-8142-F4400431E9F3}" type="presOf" srcId="{319F336B-76B7-431F-9F5E-75CE23B83157}" destId="{F50CB951-182F-4C09-833F-77274651E850}" srcOrd="0" destOrd="0" presId="urn:microsoft.com/office/officeart/2016/7/layout/HexagonTimeline"/>
    <dgm:cxn modelId="{06755B5E-0EFB-4156-AB4F-432E9E42436B}" type="presOf" srcId="{E0D9B9BB-B71B-4094-81F3-C8E99AE698A1}" destId="{D44F0506-8AC4-4F85-BD19-22441542B740}" srcOrd="0" destOrd="0" presId="urn:microsoft.com/office/officeart/2016/7/layout/HexagonTimeline"/>
    <dgm:cxn modelId="{83CEAB50-15BC-4899-8835-83936FD24235}" srcId="{E83323FA-D9FE-495D-BB9C-938C055FE7A9}" destId="{E0D9B9BB-B71B-4094-81F3-C8E99AE698A1}" srcOrd="0" destOrd="0" parTransId="{35482E45-629A-48D5-9B40-64EDAA5503A5}" sibTransId="{A8B8903B-04F2-4947-B217-759901A8DC0E}"/>
    <dgm:cxn modelId="{EF83927D-8C1E-4F34-9056-A5785311FBAE}" type="presOf" srcId="{17CEDC3C-0518-4090-B100-0E26500712EC}" destId="{A49ACC75-3BE3-4DEC-B0F5-BB16B12A789B}" srcOrd="0" destOrd="0" presId="urn:microsoft.com/office/officeart/2016/7/layout/HexagonTimeline"/>
    <dgm:cxn modelId="{2765E390-3A42-466A-87AD-20316EA2380C}" srcId="{319F336B-76B7-431F-9F5E-75CE23B83157}" destId="{FCC58286-7C6D-464C-BB42-4E6FDE44662B}" srcOrd="1" destOrd="0" parTransId="{E45F76AF-B1A8-443B-8F6B-905A507AAB18}" sibTransId="{18E5FFEB-DE46-4C1D-8F6E-E65026C954BE}"/>
    <dgm:cxn modelId="{2850D5B0-B559-49DD-8075-ADF422BE7BE0}" type="presOf" srcId="{E83323FA-D9FE-495D-BB9C-938C055FE7A9}" destId="{41C4539A-0685-41FF-B5B9-8D19A73AFAE5}" srcOrd="0" destOrd="0" presId="urn:microsoft.com/office/officeart/2016/7/layout/HexagonTimeline"/>
    <dgm:cxn modelId="{F3685BBB-EDCD-434E-B14C-7115142F68A7}" type="presOf" srcId="{98391499-17A2-4801-9F69-81BE473760CD}" destId="{3D1EE280-D874-4172-9524-CB36402E077E}" srcOrd="0" destOrd="0" presId="urn:microsoft.com/office/officeart/2016/7/layout/HexagonTimeline"/>
    <dgm:cxn modelId="{9ACB3AC1-8255-46E0-BE75-4532AEAAAF80}" srcId="{319F336B-76B7-431F-9F5E-75CE23B83157}" destId="{17CEDC3C-0518-4090-B100-0E26500712EC}" srcOrd="0" destOrd="0" parTransId="{B435DE3C-F726-408B-AC6F-DE0EFE9CCD63}" sibTransId="{4A4B8366-1CAF-466D-9C6E-9F3316175D21}"/>
    <dgm:cxn modelId="{DEF1D91B-F6A4-4EEF-AF7C-2332FBCE92E2}" type="presParOf" srcId="{F50CB951-182F-4C09-833F-77274651E850}" destId="{BF7A7FBC-F4EC-4FA7-9ED2-CDBB147A4DFF}" srcOrd="0" destOrd="0" presId="urn:microsoft.com/office/officeart/2016/7/layout/HexagonTimeline"/>
    <dgm:cxn modelId="{C9BA8A65-0F6E-42E2-B1D9-98F600291644}" type="presParOf" srcId="{BF7A7FBC-F4EC-4FA7-9ED2-CDBB147A4DFF}" destId="{A49ACC75-3BE3-4DEC-B0F5-BB16B12A789B}" srcOrd="0" destOrd="0" presId="urn:microsoft.com/office/officeart/2016/7/layout/HexagonTimeline"/>
    <dgm:cxn modelId="{1685AE90-FF17-43C3-BDBE-6428CCF01FE8}" type="presParOf" srcId="{BF7A7FBC-F4EC-4FA7-9ED2-CDBB147A4DFF}" destId="{3D1EE280-D874-4172-9524-CB36402E077E}" srcOrd="1" destOrd="0" presId="urn:microsoft.com/office/officeart/2016/7/layout/HexagonTimeline"/>
    <dgm:cxn modelId="{E064FCA2-1036-4954-AD55-976E0EB2389D}" type="presParOf" srcId="{BF7A7FBC-F4EC-4FA7-9ED2-CDBB147A4DFF}" destId="{BC2FA1BC-4D66-422A-9B9B-ED7E6D643B43}" srcOrd="2" destOrd="0" presId="urn:microsoft.com/office/officeart/2016/7/layout/HexagonTimeline"/>
    <dgm:cxn modelId="{0729671A-0875-476D-B5A1-DF0E98FBBAE4}" type="presParOf" srcId="{BF7A7FBC-F4EC-4FA7-9ED2-CDBB147A4DFF}" destId="{AF5052EE-BC7F-4C12-A3C7-2E706E9F5258}" srcOrd="3" destOrd="0" presId="urn:microsoft.com/office/officeart/2016/7/layout/HexagonTimeline"/>
    <dgm:cxn modelId="{33D6C47F-A522-4CA8-BFA7-7224DE2C0905}" type="presParOf" srcId="{BF7A7FBC-F4EC-4FA7-9ED2-CDBB147A4DFF}" destId="{2F976C65-0102-4CF8-84FD-AD752E4F0DDF}" srcOrd="4" destOrd="0" presId="urn:microsoft.com/office/officeart/2016/7/layout/HexagonTimeline"/>
    <dgm:cxn modelId="{A0B46854-B037-4800-9363-28DE61CEAB1A}" type="presParOf" srcId="{F50CB951-182F-4C09-833F-77274651E850}" destId="{6C60830C-1BC0-4DB1-A6D1-80EF0F9788EE}" srcOrd="1" destOrd="0" presId="urn:microsoft.com/office/officeart/2016/7/layout/HexagonTimeline"/>
    <dgm:cxn modelId="{66F1BECE-48F0-46DD-9581-6B028D9D8FE9}" type="presParOf" srcId="{F50CB951-182F-4C09-833F-77274651E850}" destId="{C6221BA3-EB5E-4A5B-B4A9-839A8721561B}" srcOrd="2" destOrd="0" presId="urn:microsoft.com/office/officeart/2016/7/layout/HexagonTimeline"/>
    <dgm:cxn modelId="{DD72E4BD-F686-4DF7-94A0-9C6939905E91}" type="presParOf" srcId="{C6221BA3-EB5E-4A5B-B4A9-839A8721561B}" destId="{65F61CEF-2C5A-451A-B9F8-7D928D9EF5D0}" srcOrd="0" destOrd="0" presId="urn:microsoft.com/office/officeart/2016/7/layout/HexagonTimeline"/>
    <dgm:cxn modelId="{AB683ECD-D1DC-4B6A-ACAC-AE998357ED94}" type="presParOf" srcId="{C6221BA3-EB5E-4A5B-B4A9-839A8721561B}" destId="{2D473DD1-2318-473E-BBC4-451410B2CE1D}" srcOrd="1" destOrd="0" presId="urn:microsoft.com/office/officeart/2016/7/layout/HexagonTimeline"/>
    <dgm:cxn modelId="{2E999565-FA9C-43AC-9443-86AB8D5D987E}" type="presParOf" srcId="{C6221BA3-EB5E-4A5B-B4A9-839A8721561B}" destId="{A6A73103-C59B-41F0-8B31-4441F8EEBB22}" srcOrd="2" destOrd="0" presId="urn:microsoft.com/office/officeart/2016/7/layout/HexagonTimeline"/>
    <dgm:cxn modelId="{D1372A50-A3FA-4ED7-9B3E-728187CE7BC1}" type="presParOf" srcId="{C6221BA3-EB5E-4A5B-B4A9-839A8721561B}" destId="{E0E2CA58-E017-4B26-A881-0FDEC68898CF}" srcOrd="3" destOrd="0" presId="urn:microsoft.com/office/officeart/2016/7/layout/HexagonTimeline"/>
    <dgm:cxn modelId="{CBB18E03-0513-49C5-984C-B9D18BE6B5AC}" type="presParOf" srcId="{C6221BA3-EB5E-4A5B-B4A9-839A8721561B}" destId="{EC31DB94-3DCA-4008-81A6-D2AB47C6FBB0}" srcOrd="4" destOrd="0" presId="urn:microsoft.com/office/officeart/2016/7/layout/HexagonTimeline"/>
    <dgm:cxn modelId="{E47F041B-1911-48A9-A71E-A5A703AF1382}" type="presParOf" srcId="{F50CB951-182F-4C09-833F-77274651E850}" destId="{EA259865-662E-4259-87AA-D58F5F978C60}" srcOrd="3" destOrd="0" presId="urn:microsoft.com/office/officeart/2016/7/layout/HexagonTimeline"/>
    <dgm:cxn modelId="{2D8777AF-91DD-48A2-B124-AB596A154BFF}" type="presParOf" srcId="{F50CB951-182F-4C09-833F-77274651E850}" destId="{389FF7C6-70DC-4926-81A7-388E21A8A67A}" srcOrd="4" destOrd="0" presId="urn:microsoft.com/office/officeart/2016/7/layout/HexagonTimeline"/>
    <dgm:cxn modelId="{D667FE48-0186-43FC-9248-C15915ABAEB2}" type="presParOf" srcId="{389FF7C6-70DC-4926-81A7-388E21A8A67A}" destId="{41C4539A-0685-41FF-B5B9-8D19A73AFAE5}" srcOrd="0" destOrd="0" presId="urn:microsoft.com/office/officeart/2016/7/layout/HexagonTimeline"/>
    <dgm:cxn modelId="{57E2A560-9C93-4B7D-8DFF-5E08C5A597EF}" type="presParOf" srcId="{389FF7C6-70DC-4926-81A7-388E21A8A67A}" destId="{D44F0506-8AC4-4F85-BD19-22441542B740}" srcOrd="1" destOrd="0" presId="urn:microsoft.com/office/officeart/2016/7/layout/HexagonTimeline"/>
    <dgm:cxn modelId="{A67CDB28-D89F-4751-BF2B-D26E5623F0F9}" type="presParOf" srcId="{389FF7C6-70DC-4926-81A7-388E21A8A67A}" destId="{33BD2C30-FE64-4F31-8CBE-0B6EFE96121A}" srcOrd="2" destOrd="0" presId="urn:microsoft.com/office/officeart/2016/7/layout/HexagonTimeline"/>
    <dgm:cxn modelId="{72663BB5-528A-499B-BACD-1BD7DCE092EE}" type="presParOf" srcId="{389FF7C6-70DC-4926-81A7-388E21A8A67A}" destId="{449623A4-8FB6-433E-8296-9C8AB05B39CF}" srcOrd="3" destOrd="0" presId="urn:microsoft.com/office/officeart/2016/7/layout/HexagonTimeline"/>
    <dgm:cxn modelId="{AC00EA92-9C0F-438E-A013-85AC49D156AC}" type="presParOf" srcId="{389FF7C6-70DC-4926-81A7-388E21A8A67A}" destId="{09CEEFDD-FEB6-4D65-8EF1-3EB4C56012E3}" srcOrd="4" destOrd="0" presId="urn:microsoft.com/office/officeart/2016/7/layout/Hexagon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9ACC75-3BE3-4DEC-B0F5-BB16B12A789B}">
      <dsp:nvSpPr>
        <dsp:cNvPr id="0" name=""/>
        <dsp:cNvSpPr/>
      </dsp:nvSpPr>
      <dsp:spPr>
        <a:xfrm>
          <a:off x="482107" y="1914588"/>
          <a:ext cx="2453713" cy="522160"/>
        </a:xfrm>
        <a:prstGeom prst="homePlate">
          <a:avLst>
            <a:gd name="adj" fmla="val 4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800100">
            <a:lnSpc>
              <a:spcPct val="90000"/>
            </a:lnSpc>
            <a:spcBef>
              <a:spcPct val="0"/>
            </a:spcBef>
            <a:spcAft>
              <a:spcPct val="35000"/>
            </a:spcAft>
            <a:buNone/>
          </a:pPr>
          <a:r>
            <a:rPr lang="en-US" sz="1800" kern="1200" dirty="0"/>
            <a:t>1992</a:t>
          </a:r>
          <a:endParaRPr lang="en-US" sz="1600" kern="1200" dirty="0"/>
        </a:p>
      </dsp:txBody>
      <dsp:txXfrm>
        <a:off x="482107" y="1914588"/>
        <a:ext cx="2349281" cy="522160"/>
      </dsp:txXfrm>
    </dsp:sp>
    <dsp:sp modelId="{3D1EE280-D874-4172-9524-CB36402E077E}">
      <dsp:nvSpPr>
        <dsp:cNvPr id="0" name=""/>
        <dsp:cNvSpPr/>
      </dsp:nvSpPr>
      <dsp:spPr>
        <a:xfrm>
          <a:off x="4996" y="0"/>
          <a:ext cx="3407935" cy="1392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1130" rIns="0" bIns="151130" numCol="1" spcCol="1270" anchor="b" anchorCtr="1">
          <a:noAutofit/>
        </a:bodyPr>
        <a:lstStyle/>
        <a:p>
          <a:pPr marL="0" lvl="0" indent="0" algn="ctr" defTabSz="755650">
            <a:lnSpc>
              <a:spcPct val="90000"/>
            </a:lnSpc>
            <a:spcBef>
              <a:spcPct val="0"/>
            </a:spcBef>
            <a:spcAft>
              <a:spcPct val="35000"/>
            </a:spcAft>
            <a:buNone/>
          </a:pPr>
          <a:r>
            <a:rPr lang="en-US" sz="1700" kern="1200" dirty="0"/>
            <a:t>Accounting Methods Change</a:t>
          </a:r>
        </a:p>
      </dsp:txBody>
      <dsp:txXfrm>
        <a:off x="4996" y="0"/>
        <a:ext cx="3407935" cy="1392428"/>
      </dsp:txXfrm>
    </dsp:sp>
    <dsp:sp modelId="{6C60830C-1BC0-4DB1-A6D1-80EF0F9788EE}">
      <dsp:nvSpPr>
        <dsp:cNvPr id="0" name=""/>
        <dsp:cNvSpPr/>
      </dsp:nvSpPr>
      <dsp:spPr>
        <a:xfrm>
          <a:off x="2935821" y="2175669"/>
          <a:ext cx="954221" cy="0"/>
        </a:xfrm>
        <a:custGeom>
          <a:avLst/>
          <a:gdLst/>
          <a:ahLst/>
          <a:cxnLst/>
          <a:rect l="0" t="0" r="0" b="0"/>
          <a:pathLst>
            <a:path>
              <a:moveTo>
                <a:pt x="0" y="0"/>
              </a:moveTo>
              <a:lnTo>
                <a:pt x="954221" y="0"/>
              </a:lnTo>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C2FA1BC-4D66-422A-9B9B-ED7E6D643B43}">
      <dsp:nvSpPr>
        <dsp:cNvPr id="0" name=""/>
        <dsp:cNvSpPr/>
      </dsp:nvSpPr>
      <dsp:spPr>
        <a:xfrm>
          <a:off x="1708964" y="1479454"/>
          <a:ext cx="0" cy="435133"/>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AF5052EE-BC7F-4C12-A3C7-2E706E9F5258}">
      <dsp:nvSpPr>
        <dsp:cNvPr id="0" name=""/>
        <dsp:cNvSpPr/>
      </dsp:nvSpPr>
      <dsp:spPr>
        <a:xfrm>
          <a:off x="1665451" y="1392428"/>
          <a:ext cx="87026" cy="870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5F61CEF-2C5A-451A-B9F8-7D928D9EF5D0}">
      <dsp:nvSpPr>
        <dsp:cNvPr id="0" name=""/>
        <dsp:cNvSpPr/>
      </dsp:nvSpPr>
      <dsp:spPr>
        <a:xfrm>
          <a:off x="3890043" y="1914588"/>
          <a:ext cx="2453713" cy="522160"/>
        </a:xfrm>
        <a:prstGeom prst="hexagon">
          <a:avLst>
            <a:gd name="adj" fmla="val 40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800100">
            <a:lnSpc>
              <a:spcPct val="90000"/>
            </a:lnSpc>
            <a:spcBef>
              <a:spcPct val="0"/>
            </a:spcBef>
            <a:spcAft>
              <a:spcPct val="35000"/>
            </a:spcAft>
            <a:buNone/>
          </a:pPr>
          <a:r>
            <a:rPr lang="en-US" sz="1800" kern="1200" dirty="0"/>
            <a:t>2000</a:t>
          </a:r>
          <a:endParaRPr lang="en-US" sz="1600" kern="1200" dirty="0"/>
        </a:p>
      </dsp:txBody>
      <dsp:txXfrm>
        <a:off x="4164140" y="1972917"/>
        <a:ext cx="1905519" cy="405502"/>
      </dsp:txXfrm>
    </dsp:sp>
    <dsp:sp modelId="{2D473DD1-2318-473E-BBC4-451410B2CE1D}">
      <dsp:nvSpPr>
        <dsp:cNvPr id="0" name=""/>
        <dsp:cNvSpPr/>
      </dsp:nvSpPr>
      <dsp:spPr>
        <a:xfrm>
          <a:off x="3412932" y="2958909"/>
          <a:ext cx="3407935" cy="1392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1130" rIns="0" bIns="151130" numCol="1" spcCol="1270" anchor="t" anchorCtr="1">
          <a:noAutofit/>
        </a:bodyPr>
        <a:lstStyle/>
        <a:p>
          <a:pPr marL="0" lvl="0" indent="0" algn="ctr" defTabSz="755650">
            <a:lnSpc>
              <a:spcPct val="90000"/>
            </a:lnSpc>
            <a:spcBef>
              <a:spcPct val="0"/>
            </a:spcBef>
            <a:spcAft>
              <a:spcPct val="35000"/>
            </a:spcAft>
            <a:buNone/>
          </a:pPr>
          <a:r>
            <a:rPr lang="en-US" sz="1700" kern="1200" dirty="0"/>
            <a:t>High Valued Company</a:t>
          </a:r>
        </a:p>
      </dsp:txBody>
      <dsp:txXfrm>
        <a:off x="3412932" y="2958909"/>
        <a:ext cx="3407935" cy="1392428"/>
      </dsp:txXfrm>
    </dsp:sp>
    <dsp:sp modelId="{EA259865-662E-4259-87AA-D58F5F978C60}">
      <dsp:nvSpPr>
        <dsp:cNvPr id="0" name=""/>
        <dsp:cNvSpPr/>
      </dsp:nvSpPr>
      <dsp:spPr>
        <a:xfrm>
          <a:off x="6343756" y="2175669"/>
          <a:ext cx="954221" cy="0"/>
        </a:xfrm>
        <a:custGeom>
          <a:avLst/>
          <a:gdLst/>
          <a:ahLst/>
          <a:cxnLst/>
          <a:rect l="0" t="0" r="0" b="0"/>
          <a:pathLst>
            <a:path>
              <a:moveTo>
                <a:pt x="0" y="0"/>
              </a:moveTo>
              <a:lnTo>
                <a:pt x="954221" y="0"/>
              </a:lnTo>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6A73103-C59B-41F0-8B31-4441F8EEBB22}">
      <dsp:nvSpPr>
        <dsp:cNvPr id="0" name=""/>
        <dsp:cNvSpPr/>
      </dsp:nvSpPr>
      <dsp:spPr>
        <a:xfrm>
          <a:off x="5116900" y="2436749"/>
          <a:ext cx="0" cy="435133"/>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0E2CA58-E017-4B26-A881-0FDEC68898CF}">
      <dsp:nvSpPr>
        <dsp:cNvPr id="0" name=""/>
        <dsp:cNvSpPr/>
      </dsp:nvSpPr>
      <dsp:spPr>
        <a:xfrm>
          <a:off x="5073386" y="2871883"/>
          <a:ext cx="87026" cy="870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1C4539A-0685-41FF-B5B9-8D19A73AFAE5}">
      <dsp:nvSpPr>
        <dsp:cNvPr id="0" name=""/>
        <dsp:cNvSpPr/>
      </dsp:nvSpPr>
      <dsp:spPr>
        <a:xfrm rot="10800000">
          <a:off x="7297978" y="1914588"/>
          <a:ext cx="2453713" cy="522160"/>
        </a:xfrm>
        <a:prstGeom prst="homePlate">
          <a:avLst>
            <a:gd name="adj" fmla="val 4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755650">
            <a:lnSpc>
              <a:spcPct val="90000"/>
            </a:lnSpc>
            <a:spcBef>
              <a:spcPct val="0"/>
            </a:spcBef>
            <a:spcAft>
              <a:spcPct val="35000"/>
            </a:spcAft>
            <a:buNone/>
          </a:pPr>
          <a:r>
            <a:rPr lang="en-US" sz="1700" kern="1200" dirty="0"/>
            <a:t>2000</a:t>
          </a:r>
        </a:p>
      </dsp:txBody>
      <dsp:txXfrm rot="10800000">
        <a:off x="7402410" y="1914588"/>
        <a:ext cx="2349281" cy="522160"/>
      </dsp:txXfrm>
    </dsp:sp>
    <dsp:sp modelId="{D44F0506-8AC4-4F85-BD19-22441542B740}">
      <dsp:nvSpPr>
        <dsp:cNvPr id="0" name=""/>
        <dsp:cNvSpPr/>
      </dsp:nvSpPr>
      <dsp:spPr>
        <a:xfrm>
          <a:off x="6820867" y="0"/>
          <a:ext cx="3407935" cy="1392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1130" rIns="0" bIns="151130" numCol="1" spcCol="1270" anchor="b" anchorCtr="1">
          <a:noAutofit/>
        </a:bodyPr>
        <a:lstStyle/>
        <a:p>
          <a:pPr marL="0" lvl="0" indent="0" algn="ctr" defTabSz="755650">
            <a:lnSpc>
              <a:spcPct val="90000"/>
            </a:lnSpc>
            <a:spcBef>
              <a:spcPct val="0"/>
            </a:spcBef>
            <a:spcAft>
              <a:spcPct val="35000"/>
            </a:spcAft>
            <a:buNone/>
          </a:pPr>
          <a:r>
            <a:rPr lang="en-US" sz="1700" kern="1200" dirty="0"/>
            <a:t>Filed For Bankruptcy</a:t>
          </a:r>
        </a:p>
      </dsp:txBody>
      <dsp:txXfrm>
        <a:off x="6820867" y="0"/>
        <a:ext cx="3407935" cy="1392428"/>
      </dsp:txXfrm>
    </dsp:sp>
    <dsp:sp modelId="{33BD2C30-FE64-4F31-8CBE-0B6EFE96121A}">
      <dsp:nvSpPr>
        <dsp:cNvPr id="0" name=""/>
        <dsp:cNvSpPr/>
      </dsp:nvSpPr>
      <dsp:spPr>
        <a:xfrm>
          <a:off x="8524835" y="1479454"/>
          <a:ext cx="0" cy="435133"/>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449623A4-8FB6-433E-8296-9C8AB05B39CF}">
      <dsp:nvSpPr>
        <dsp:cNvPr id="0" name=""/>
        <dsp:cNvSpPr/>
      </dsp:nvSpPr>
      <dsp:spPr>
        <a:xfrm>
          <a:off x="8481321" y="1392428"/>
          <a:ext cx="87026" cy="870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66E302-901B-4EC5-8063-F4475DEAA8C8}" type="datetimeFigureOut">
              <a:rPr lang="en-US" smtClean="0"/>
              <a:t>1/30/2025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6B3765-1535-41FB-A927-AAD2D1E85382}" type="slidenum">
              <a:rPr lang="en-US" smtClean="0"/>
              <a:t>‹#›</a:t>
            </a:fld>
            <a:endParaRPr lang="en-US" dirty="0"/>
          </a:p>
        </p:txBody>
      </p:sp>
    </p:spTree>
    <p:extLst>
      <p:ext uri="{BB962C8B-B14F-4D97-AF65-F5344CB8AC3E}">
        <p14:creationId xmlns:p14="http://schemas.microsoft.com/office/powerpoint/2010/main" val="3170152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1CAFE9EF-BFD3-43EA-A868-783EE64D3026}" type="datetime1">
              <a:rPr lang="en-US" smtClean="0"/>
              <a:t>1/30/2025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715DF4-6503-424C-B89D-B31483AF0BFD}" type="datetime1">
              <a:rPr lang="en-US" smtClean="0"/>
              <a:t>1/30/2025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BEE408-CEE3-4069-B613-CB32C19D6587}" type="datetime1">
              <a:rPr lang="en-US" smtClean="0"/>
              <a:t>1/30/2025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680C5-3949-48B3-AAD0-C6AC4D6634A8}" type="datetime1">
              <a:rPr lang="en-US" smtClean="0"/>
              <a:t>1/30/2025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451F9A-4BC0-4BDC-9C0A-439930D3F628}" type="datetime1">
              <a:rPr lang="en-US" smtClean="0"/>
              <a:t>1/30/2025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C190EB-8738-400A-AFF7-6D1DEC6B76AF}" type="datetime1">
              <a:rPr lang="en-US" smtClean="0"/>
              <a:t>1/30/2025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4A0F0B9-B198-4467-8481-337D4552AC07}" type="datetime1">
              <a:rPr lang="en-US" smtClean="0"/>
              <a:t>1/30/2025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A7E8C0-DCD6-4618-824E-E5B47E37F774}" type="datetime1">
              <a:rPr lang="en-US" smtClean="0"/>
              <a:t>1/30/2025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C6133B-A04A-40C7-999B-6B964B69F57E}" type="datetime1">
              <a:rPr lang="en-US" smtClean="0"/>
              <a:t>1/30/2025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466FB9-D28B-49B1-96AA-2DC4A0B82672}" type="datetime1">
              <a:rPr lang="en-US" smtClean="0"/>
              <a:t>1/30/2025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763742-95DB-4727-9E2D-E67133874C57}" type="datetime1">
              <a:rPr lang="en-US" smtClean="0"/>
              <a:t>1/30/2025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8F4C757-AC18-4BD4-B58D-C09C7F56266E}" type="datetime1">
              <a:rPr lang="en-US" smtClean="0"/>
              <a:t>1/30/2025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5A06CBA-D419-41FA-8B3E-D17E24A5F335}" type="datetime1">
              <a:rPr lang="en-US" smtClean="0"/>
              <a:t>1/30/2025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24B8EF-695A-4D91-86E6-BD3ABF986DC6}" type="datetime1">
              <a:rPr lang="en-US" smtClean="0"/>
              <a:t>1/30/2025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49A1DA-1075-4AB6-9AFC-9045E23C9F15}" type="datetime1">
              <a:rPr lang="en-US" smtClean="0"/>
              <a:t>1/30/2025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423360-0F07-4AD4-AAF8-61579BDE5A02}" type="datetime1">
              <a:rPr lang="en-US" smtClean="0"/>
              <a:t>1/30/2025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35D3E4-AEF6-4C0D-955F-4975ADE12833}" type="datetime1">
              <a:rPr lang="en-US" smtClean="0"/>
              <a:t>1/30/2025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F096B060-2D6F-430E-A017-FCCC5AF2AC19}" type="datetime1">
              <a:rPr lang="en-US" smtClean="0"/>
              <a:t>1/30/2025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webp"/><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web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jpe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www.youtube.com/watch?v=vMj0t2Vsyv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investopedia.com/updates/enron-scandal-summary/" TargetMode="External"/><Relationship Id="rId2" Type="http://schemas.openxmlformats.org/officeDocument/2006/relationships/hyperlink" Target="https://www.britannica.com/event/Enron-scandal/Downfall-and-bankruptcy" TargetMode="External"/><Relationship Id="rId1" Type="http://schemas.openxmlformats.org/officeDocument/2006/relationships/slideLayout" Target="../slideLayouts/slideLayout2.xml"/><Relationship Id="rId4" Type="http://schemas.openxmlformats.org/officeDocument/2006/relationships/hyperlink" Target="https://www.learnsignal.com/blog/the-enron-scandal-overview/"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3">
            <a:alphaModFix amt="41000"/>
          </a:blip>
          <a:srcRect l="9091" t="3462" b="19929"/>
          <a:stretch/>
        </p:blipFill>
        <p:spPr>
          <a:xfrm>
            <a:off x="20" y="1"/>
            <a:ext cx="12191980" cy="6858000"/>
          </a:xfrm>
          <a:prstGeom prst="rect">
            <a:avLst/>
          </a:prstGeom>
        </p:spPr>
      </p:pic>
      <p:sp>
        <p:nvSpPr>
          <p:cNvPr id="3" name="Subtitle 2">
            <a:extLst>
              <a:ext uri="{FF2B5EF4-FFF2-40B4-BE49-F238E27FC236}">
                <a16:creationId xmlns:a16="http://schemas.microsoft.com/office/drawing/2014/main" id="{516A0C15-5BB2-41A2-BD46-E18F635D59B0}"/>
              </a:ext>
            </a:extLst>
          </p:cNvPr>
          <p:cNvSpPr>
            <a:spLocks noGrp="1"/>
          </p:cNvSpPr>
          <p:nvPr>
            <p:ph type="subTitle" idx="1"/>
          </p:nvPr>
        </p:nvSpPr>
        <p:spPr>
          <a:xfrm>
            <a:off x="2840736" y="4759695"/>
            <a:ext cx="9144000" cy="1543451"/>
          </a:xfrm>
        </p:spPr>
        <p:txBody>
          <a:bodyPr>
            <a:normAutofit/>
          </a:bodyPr>
          <a:lstStyle/>
          <a:p>
            <a:r>
              <a:rPr lang="en-US" sz="2800" dirty="0"/>
              <a:t>Prabesh Adhikari</a:t>
            </a:r>
          </a:p>
          <a:p>
            <a:r>
              <a:rPr lang="en-US" sz="2800" dirty="0"/>
              <a:t>Shishir Acharya</a:t>
            </a:r>
          </a:p>
          <a:p>
            <a:r>
              <a:rPr lang="en-US" sz="2800" dirty="0" err="1"/>
              <a:t>Subhechhya</a:t>
            </a:r>
            <a:r>
              <a:rPr lang="en-US" sz="2800" dirty="0"/>
              <a:t> </a:t>
            </a:r>
            <a:r>
              <a:rPr lang="en-US" sz="2800" dirty="0" err="1"/>
              <a:t>Tuladhar</a:t>
            </a:r>
            <a:endParaRPr lang="en-US" sz="2800" dirty="0"/>
          </a:p>
        </p:txBody>
      </p:sp>
      <p:sp>
        <p:nvSpPr>
          <p:cNvPr id="2" name="Title 1">
            <a:extLst>
              <a:ext uri="{FF2B5EF4-FFF2-40B4-BE49-F238E27FC236}">
                <a16:creationId xmlns:a16="http://schemas.microsoft.com/office/drawing/2014/main" id="{AF6636B6-A233-459A-95E5-DFBD46F360BC}"/>
              </a:ext>
            </a:extLst>
          </p:cNvPr>
          <p:cNvSpPr>
            <a:spLocks noGrp="1"/>
          </p:cNvSpPr>
          <p:nvPr>
            <p:ph type="ctrTitle"/>
          </p:nvPr>
        </p:nvSpPr>
        <p:spPr>
          <a:xfrm>
            <a:off x="414528" y="1455938"/>
            <a:ext cx="10821761" cy="2627791"/>
          </a:xfrm>
        </p:spPr>
        <p:txBody>
          <a:bodyPr>
            <a:normAutofit fontScale="90000"/>
          </a:bodyPr>
          <a:lstStyle/>
          <a:p>
            <a:r>
              <a:rPr lang="en-US" dirty="0"/>
              <a:t>ENRON Scandal &amp; Its</a:t>
            </a:r>
            <a:br>
              <a:rPr lang="en-US" dirty="0"/>
            </a:br>
            <a:r>
              <a:rPr lang="en-US" dirty="0"/>
              <a:t> Implications in BE &amp; CG</a:t>
            </a:r>
          </a:p>
        </p:txBody>
      </p:sp>
      <p:pic>
        <p:nvPicPr>
          <p:cNvPr id="6" name="Picture 5">
            <a:extLst>
              <a:ext uri="{FF2B5EF4-FFF2-40B4-BE49-F238E27FC236}">
                <a16:creationId xmlns:a16="http://schemas.microsoft.com/office/drawing/2014/main" id="{CA406633-9406-42C5-BDD3-9CBD24F5DDD8}"/>
              </a:ext>
            </a:extLst>
          </p:cNvPr>
          <p:cNvPicPr>
            <a:picLocks noChangeAspect="1"/>
          </p:cNvPicPr>
          <p:nvPr/>
        </p:nvPicPr>
        <p:blipFill rotWithShape="1">
          <a:blip r:embed="rId4"/>
          <a:srcRect l="18248" t="3634" r="24419" b="2329"/>
          <a:stretch/>
        </p:blipFill>
        <p:spPr>
          <a:xfrm>
            <a:off x="955711" y="1686757"/>
            <a:ext cx="1149149" cy="942405"/>
          </a:xfrm>
          <a:prstGeom prst="rect">
            <a:avLst/>
          </a:prstGeom>
        </p:spPr>
      </p:pic>
    </p:spTree>
    <p:extLst>
      <p:ext uri="{BB962C8B-B14F-4D97-AF65-F5344CB8AC3E}">
        <p14:creationId xmlns:p14="http://schemas.microsoft.com/office/powerpoint/2010/main" val="35497506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0A45B-CC37-4C54-A838-79E0C84AA8A3}"/>
              </a:ext>
            </a:extLst>
          </p:cNvPr>
          <p:cNvSpPr>
            <a:spLocks noGrp="1"/>
          </p:cNvSpPr>
          <p:nvPr>
            <p:ph type="title"/>
          </p:nvPr>
        </p:nvSpPr>
        <p:spPr/>
        <p:txBody>
          <a:bodyPr/>
          <a:lstStyle/>
          <a:p>
            <a:r>
              <a:rPr lang="en-US" dirty="0"/>
              <a:t>2. Hiring</a:t>
            </a:r>
          </a:p>
        </p:txBody>
      </p:sp>
      <p:sp>
        <p:nvSpPr>
          <p:cNvPr id="3" name="Content Placeholder 2">
            <a:extLst>
              <a:ext uri="{FF2B5EF4-FFF2-40B4-BE49-F238E27FC236}">
                <a16:creationId xmlns:a16="http://schemas.microsoft.com/office/drawing/2014/main" id="{6EB3535E-CDA9-4931-807F-87A1584D3BBA}"/>
              </a:ext>
            </a:extLst>
          </p:cNvPr>
          <p:cNvSpPr>
            <a:spLocks noGrp="1"/>
          </p:cNvSpPr>
          <p:nvPr>
            <p:ph idx="1"/>
          </p:nvPr>
        </p:nvSpPr>
        <p:spPr/>
        <p:txBody>
          <a:bodyPr/>
          <a:lstStyle/>
          <a:p>
            <a:r>
              <a:rPr lang="en-US" dirty="0"/>
              <a:t>Mr. Lay hired Consulting firm “McKinsey and Company”</a:t>
            </a:r>
          </a:p>
          <a:p>
            <a:r>
              <a:rPr lang="en-US" dirty="0"/>
              <a:t>Jeffery Skilling got appointed as consultant</a:t>
            </a:r>
          </a:p>
          <a:p>
            <a:r>
              <a:rPr lang="en-US" dirty="0"/>
              <a:t>Mr. Skilling started to work as consulted on business strategy</a:t>
            </a:r>
          </a:p>
          <a:p>
            <a:r>
              <a:rPr lang="en-US" dirty="0"/>
              <a:t>Enron started to invest in risky businesses</a:t>
            </a:r>
          </a:p>
        </p:txBody>
      </p:sp>
    </p:spTree>
    <p:extLst>
      <p:ext uri="{BB962C8B-B14F-4D97-AF65-F5344CB8AC3E}">
        <p14:creationId xmlns:p14="http://schemas.microsoft.com/office/powerpoint/2010/main" val="2458522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09A9-8BD2-41D2-815B-9022C78C3B8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3BA35BC-F038-4568-B5F6-4DE5257E5C64}"/>
              </a:ext>
            </a:extLst>
          </p:cNvPr>
          <p:cNvSpPr>
            <a:spLocks noGrp="1"/>
          </p:cNvSpPr>
          <p:nvPr>
            <p:ph idx="1"/>
          </p:nvPr>
        </p:nvSpPr>
        <p:spPr/>
        <p:txBody>
          <a:bodyPr/>
          <a:lstStyle/>
          <a:p>
            <a:r>
              <a:rPr lang="en-US" dirty="0"/>
              <a:t>Skilling joined Enron | 1990 as COO</a:t>
            </a:r>
          </a:p>
          <a:p>
            <a:r>
              <a:rPr lang="en-US" dirty="0"/>
              <a:t>Hired Andrew Fastow as CFO</a:t>
            </a:r>
          </a:p>
          <a:p>
            <a:r>
              <a:rPr lang="en-US" dirty="0"/>
              <a:t>Mr. Fastow is known do complex billings and keep accounting complex</a:t>
            </a:r>
          </a:p>
          <a:p>
            <a:r>
              <a:rPr lang="en-US" dirty="0"/>
              <a:t>Very clear on how they will prepare financial statements and keeping the as complex as they could</a:t>
            </a:r>
          </a:p>
        </p:txBody>
      </p:sp>
    </p:spTree>
    <p:extLst>
      <p:ext uri="{BB962C8B-B14F-4D97-AF65-F5344CB8AC3E}">
        <p14:creationId xmlns:p14="http://schemas.microsoft.com/office/powerpoint/2010/main" val="2237073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1C212-40DE-4E65-87A2-F7E1B718604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9522E62-2DB2-4453-BDC7-69BE2C1BF4D8}"/>
              </a:ext>
            </a:extLst>
          </p:cNvPr>
          <p:cNvPicPr>
            <a:picLocks noGrp="1" noChangeAspect="1"/>
          </p:cNvPicPr>
          <p:nvPr>
            <p:ph idx="1"/>
          </p:nvPr>
        </p:nvPicPr>
        <p:blipFill rotWithShape="1">
          <a:blip r:embed="rId2"/>
          <a:srcRect b="7048"/>
          <a:stretch/>
        </p:blipFill>
        <p:spPr>
          <a:xfrm>
            <a:off x="1658402" y="1251751"/>
            <a:ext cx="8897147" cy="4350058"/>
          </a:xfrm>
        </p:spPr>
      </p:pic>
    </p:spTree>
    <p:extLst>
      <p:ext uri="{BB962C8B-B14F-4D97-AF65-F5344CB8AC3E}">
        <p14:creationId xmlns:p14="http://schemas.microsoft.com/office/powerpoint/2010/main" val="3551391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1C609-36ED-4908-8DD5-DCF42593FA05}"/>
              </a:ext>
            </a:extLst>
          </p:cNvPr>
          <p:cNvSpPr>
            <a:spLocks noGrp="1"/>
          </p:cNvSpPr>
          <p:nvPr>
            <p:ph type="title"/>
          </p:nvPr>
        </p:nvSpPr>
        <p:spPr/>
        <p:txBody>
          <a:bodyPr/>
          <a:lstStyle/>
          <a:p>
            <a:r>
              <a:rPr lang="en-US" dirty="0"/>
              <a:t>Further going on!!</a:t>
            </a:r>
          </a:p>
        </p:txBody>
      </p:sp>
      <p:sp>
        <p:nvSpPr>
          <p:cNvPr id="6" name="Content Placeholder 5">
            <a:extLst>
              <a:ext uri="{FF2B5EF4-FFF2-40B4-BE49-F238E27FC236}">
                <a16:creationId xmlns:a16="http://schemas.microsoft.com/office/drawing/2014/main" id="{5615D829-10CE-4CCC-8249-6F312285FBE2}"/>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A03DAEC3-6833-48B0-AE00-B3930ECB51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8434" y="1943816"/>
            <a:ext cx="7496049" cy="3759848"/>
          </a:xfrm>
          <a:prstGeom prst="rect">
            <a:avLst/>
          </a:prstGeom>
        </p:spPr>
      </p:pic>
    </p:spTree>
    <p:extLst>
      <p:ext uri="{BB962C8B-B14F-4D97-AF65-F5344CB8AC3E}">
        <p14:creationId xmlns:p14="http://schemas.microsoft.com/office/powerpoint/2010/main" val="103037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395C6-A16A-4685-870C-07DA87EA36D3}"/>
              </a:ext>
            </a:extLst>
          </p:cNvPr>
          <p:cNvSpPr>
            <a:spLocks noGrp="1"/>
          </p:cNvSpPr>
          <p:nvPr>
            <p:ph type="title"/>
          </p:nvPr>
        </p:nvSpPr>
        <p:spPr/>
        <p:txBody>
          <a:bodyPr/>
          <a:lstStyle/>
          <a:p>
            <a:r>
              <a:rPr lang="en-US" dirty="0"/>
              <a:t>Performance Review System	</a:t>
            </a:r>
          </a:p>
        </p:txBody>
      </p:sp>
      <p:sp>
        <p:nvSpPr>
          <p:cNvPr id="3" name="Content Placeholder 2">
            <a:extLst>
              <a:ext uri="{FF2B5EF4-FFF2-40B4-BE49-F238E27FC236}">
                <a16:creationId xmlns:a16="http://schemas.microsoft.com/office/drawing/2014/main" id="{D2458B0F-A646-4FE6-B7D3-51C9D70FCF3F}"/>
              </a:ext>
            </a:extLst>
          </p:cNvPr>
          <p:cNvSpPr>
            <a:spLocks noGrp="1"/>
          </p:cNvSpPr>
          <p:nvPr>
            <p:ph idx="1"/>
          </p:nvPr>
        </p:nvSpPr>
        <p:spPr>
          <a:xfrm>
            <a:off x="1120000" y="1825625"/>
            <a:ext cx="3425367" cy="4351338"/>
          </a:xfrm>
        </p:spPr>
        <p:txBody>
          <a:bodyPr/>
          <a:lstStyle/>
          <a:p>
            <a:r>
              <a:rPr lang="en-US" dirty="0"/>
              <a:t>Respect   			</a:t>
            </a:r>
            <a:endParaRPr lang="en-US" b="1" dirty="0">
              <a:solidFill>
                <a:srgbClr val="FF0000"/>
              </a:solidFill>
            </a:endParaRPr>
          </a:p>
          <a:p>
            <a:r>
              <a:rPr lang="en-US" dirty="0"/>
              <a:t>Integrity			</a:t>
            </a:r>
            <a:endParaRPr lang="en-US" b="1" dirty="0">
              <a:solidFill>
                <a:srgbClr val="FF0000"/>
              </a:solidFill>
            </a:endParaRPr>
          </a:p>
          <a:p>
            <a:r>
              <a:rPr lang="en-US" dirty="0"/>
              <a:t>Communication		</a:t>
            </a:r>
            <a:endParaRPr lang="en-US" b="1" dirty="0">
              <a:solidFill>
                <a:srgbClr val="FF0000"/>
              </a:solidFill>
            </a:endParaRPr>
          </a:p>
          <a:p>
            <a:r>
              <a:rPr lang="en-US" dirty="0"/>
              <a:t>Excellence			</a:t>
            </a:r>
            <a:endParaRPr lang="en-US" b="1" dirty="0">
              <a:solidFill>
                <a:srgbClr val="FF0000"/>
              </a:solidFill>
            </a:endParaRPr>
          </a:p>
        </p:txBody>
      </p:sp>
      <p:pic>
        <p:nvPicPr>
          <p:cNvPr id="1026" name="Picture 2" descr="Ummm No Meme GIFs | Tenor">
            <a:extLst>
              <a:ext uri="{FF2B5EF4-FFF2-40B4-BE49-F238E27FC236}">
                <a16:creationId xmlns:a16="http://schemas.microsoft.com/office/drawing/2014/main" id="{62E89323-D8AB-45B4-9B9C-1749D08B9E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0628" y="1690688"/>
            <a:ext cx="4743450" cy="3162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4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3C8C7-EB21-4E02-9C72-263E42F705EC}"/>
              </a:ext>
            </a:extLst>
          </p:cNvPr>
          <p:cNvSpPr>
            <a:spLocks noGrp="1"/>
          </p:cNvSpPr>
          <p:nvPr>
            <p:ph type="title"/>
          </p:nvPr>
        </p:nvSpPr>
        <p:spPr/>
        <p:txBody>
          <a:bodyPr/>
          <a:lstStyle/>
          <a:p>
            <a:endParaRPr lang="en-US"/>
          </a:p>
        </p:txBody>
      </p:sp>
      <p:pic>
        <p:nvPicPr>
          <p:cNvPr id="2050" name="Picture 2" descr="Refutations to Anti-Vaccine Memes - My only &quot;objection&quot; to this meme is  that I think he is motivated by ego more than money. Creator unknown, let  me know who to credit. |">
            <a:extLst>
              <a:ext uri="{FF2B5EF4-FFF2-40B4-BE49-F238E27FC236}">
                <a16:creationId xmlns:a16="http://schemas.microsoft.com/office/drawing/2014/main" id="{AAF54779-14BD-411C-8AEB-05DECE30A0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9080" y="779770"/>
            <a:ext cx="5427355" cy="387668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inking Black Guy Meme Generator - Imgflip">
            <a:extLst>
              <a:ext uri="{FF2B5EF4-FFF2-40B4-BE49-F238E27FC236}">
                <a16:creationId xmlns:a16="http://schemas.microsoft.com/office/drawing/2014/main" id="{4E8007A6-AA6D-45FC-8E3D-13431F3B2B1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20261" y="4829206"/>
            <a:ext cx="1891615" cy="18916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E5D7437-5211-4D2F-90F1-6CF7FE5CAFAB}"/>
              </a:ext>
            </a:extLst>
          </p:cNvPr>
          <p:cNvSpPr txBox="1"/>
          <p:nvPr/>
        </p:nvSpPr>
        <p:spPr>
          <a:xfrm>
            <a:off x="3266982" y="5299969"/>
            <a:ext cx="7789347" cy="646331"/>
          </a:xfrm>
          <a:prstGeom prst="rect">
            <a:avLst/>
          </a:prstGeom>
          <a:noFill/>
        </p:spPr>
        <p:txBody>
          <a:bodyPr wrap="square" rtlCol="0">
            <a:spAutoFit/>
          </a:bodyPr>
          <a:lstStyle/>
          <a:p>
            <a:r>
              <a:rPr lang="en-US" sz="3600" dirty="0"/>
              <a:t>Yes! How much profit you can bring?</a:t>
            </a:r>
          </a:p>
        </p:txBody>
      </p:sp>
    </p:spTree>
    <p:extLst>
      <p:ext uri="{BB962C8B-B14F-4D97-AF65-F5344CB8AC3E}">
        <p14:creationId xmlns:p14="http://schemas.microsoft.com/office/powerpoint/2010/main" val="1408991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nodeType="withEffect">
                                  <p:stCondLst>
                                    <p:cond delay="0"/>
                                  </p:stCondLst>
                                  <p:childTnLst>
                                    <p:set>
                                      <p:cBhvr>
                                        <p:cTn id="9" dur="1" fill="hold">
                                          <p:stCondLst>
                                            <p:cond delay="0"/>
                                          </p:stCondLst>
                                        </p:cTn>
                                        <p:tgtEl>
                                          <p:spTgt spid="2052"/>
                                        </p:tgtEl>
                                        <p:attrNameLst>
                                          <p:attrName>style.visibility</p:attrName>
                                        </p:attrNameLst>
                                      </p:cBhvr>
                                      <p:to>
                                        <p:strVal val="visible"/>
                                      </p:to>
                                    </p:set>
                                    <p:animEffect transition="in" filter="randombar(horizontal)">
                                      <p:cBhvr>
                                        <p:cTn id="10"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CEABE-AC1A-41D7-94D9-385529F2F257}"/>
              </a:ext>
            </a:extLst>
          </p:cNvPr>
          <p:cNvSpPr>
            <a:spLocks noGrp="1"/>
          </p:cNvSpPr>
          <p:nvPr>
            <p:ph type="title"/>
          </p:nvPr>
        </p:nvSpPr>
        <p:spPr/>
        <p:txBody>
          <a:bodyPr/>
          <a:lstStyle/>
          <a:p>
            <a:r>
              <a:rPr lang="en-US" dirty="0"/>
              <a:t>Diverging Investments	</a:t>
            </a:r>
          </a:p>
        </p:txBody>
      </p:sp>
      <p:sp>
        <p:nvSpPr>
          <p:cNvPr id="3" name="Content Placeholder 2">
            <a:extLst>
              <a:ext uri="{FF2B5EF4-FFF2-40B4-BE49-F238E27FC236}">
                <a16:creationId xmlns:a16="http://schemas.microsoft.com/office/drawing/2014/main" id="{E10137B3-E616-465B-A02B-D3E309AAF72D}"/>
              </a:ext>
            </a:extLst>
          </p:cNvPr>
          <p:cNvSpPr>
            <a:spLocks noGrp="1"/>
          </p:cNvSpPr>
          <p:nvPr>
            <p:ph idx="1"/>
          </p:nvPr>
        </p:nvSpPr>
        <p:spPr/>
        <p:txBody>
          <a:bodyPr/>
          <a:lstStyle/>
          <a:p>
            <a:r>
              <a:rPr lang="en-US" dirty="0"/>
              <a:t>Internet Broadband</a:t>
            </a:r>
          </a:p>
          <a:p>
            <a:r>
              <a:rPr lang="en-US" dirty="0"/>
              <a:t>Power Plants</a:t>
            </a:r>
          </a:p>
          <a:p>
            <a:r>
              <a:rPr lang="en-US" dirty="0"/>
              <a:t>Commodity Trading</a:t>
            </a:r>
          </a:p>
        </p:txBody>
      </p:sp>
    </p:spTree>
    <p:extLst>
      <p:ext uri="{BB962C8B-B14F-4D97-AF65-F5344CB8AC3E}">
        <p14:creationId xmlns:p14="http://schemas.microsoft.com/office/powerpoint/2010/main" val="2523239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12E60-BC54-44F2-93A8-2CF1B016451C}"/>
              </a:ext>
            </a:extLst>
          </p:cNvPr>
          <p:cNvSpPr>
            <a:spLocks noGrp="1"/>
          </p:cNvSpPr>
          <p:nvPr>
            <p:ph type="title"/>
          </p:nvPr>
        </p:nvSpPr>
        <p:spPr/>
        <p:txBody>
          <a:bodyPr/>
          <a:lstStyle/>
          <a:p>
            <a:r>
              <a:rPr lang="en-US" dirty="0"/>
              <a:t>Further</a:t>
            </a:r>
          </a:p>
        </p:txBody>
      </p:sp>
      <p:sp>
        <p:nvSpPr>
          <p:cNvPr id="3" name="Content Placeholder 2">
            <a:extLst>
              <a:ext uri="{FF2B5EF4-FFF2-40B4-BE49-F238E27FC236}">
                <a16:creationId xmlns:a16="http://schemas.microsoft.com/office/drawing/2014/main" id="{874CBCC5-2546-4781-9048-F0A7D8577F85}"/>
              </a:ext>
            </a:extLst>
          </p:cNvPr>
          <p:cNvSpPr>
            <a:spLocks noGrp="1"/>
          </p:cNvSpPr>
          <p:nvPr>
            <p:ph idx="1"/>
          </p:nvPr>
        </p:nvSpPr>
        <p:spPr/>
        <p:txBody>
          <a:bodyPr/>
          <a:lstStyle/>
          <a:p>
            <a:r>
              <a:rPr lang="en-US" dirty="0"/>
              <a:t>Failed in many sectors</a:t>
            </a:r>
          </a:p>
          <a:p>
            <a:r>
              <a:rPr lang="en-US" dirty="0"/>
              <a:t>Faced Loss</a:t>
            </a:r>
          </a:p>
          <a:p>
            <a:r>
              <a:rPr lang="en-US" dirty="0"/>
              <a:t>Started to show fake revenues</a:t>
            </a:r>
          </a:p>
          <a:p>
            <a:r>
              <a:rPr lang="en-US" dirty="0"/>
              <a:t>Required Capital</a:t>
            </a:r>
          </a:p>
          <a:p>
            <a:r>
              <a:rPr lang="en-US" dirty="0"/>
              <a:t>Debt Plan</a:t>
            </a:r>
          </a:p>
        </p:txBody>
      </p:sp>
    </p:spTree>
    <p:extLst>
      <p:ext uri="{BB962C8B-B14F-4D97-AF65-F5344CB8AC3E}">
        <p14:creationId xmlns:p14="http://schemas.microsoft.com/office/powerpoint/2010/main" val="321004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758494F-F558-4D15-9A26-D9F0EAF7668E}"/>
              </a:ext>
            </a:extLst>
          </p:cNvPr>
          <p:cNvPicPr>
            <a:picLocks noGrp="1" noChangeAspect="1"/>
          </p:cNvPicPr>
          <p:nvPr>
            <p:ph idx="1"/>
          </p:nvPr>
        </p:nvPicPr>
        <p:blipFill>
          <a:blip r:embed="rId2"/>
          <a:stretch>
            <a:fillRect/>
          </a:stretch>
        </p:blipFill>
        <p:spPr>
          <a:xfrm>
            <a:off x="1118586" y="876300"/>
            <a:ext cx="1047565" cy="1245765"/>
          </a:xfrm>
        </p:spPr>
      </p:pic>
      <p:pic>
        <p:nvPicPr>
          <p:cNvPr id="7" name="Picture 6">
            <a:extLst>
              <a:ext uri="{FF2B5EF4-FFF2-40B4-BE49-F238E27FC236}">
                <a16:creationId xmlns:a16="http://schemas.microsoft.com/office/drawing/2014/main" id="{5A938D4E-2CC3-463D-A280-FDE7190AFF8C}"/>
              </a:ext>
            </a:extLst>
          </p:cNvPr>
          <p:cNvPicPr>
            <a:picLocks noChangeAspect="1"/>
          </p:cNvPicPr>
          <p:nvPr/>
        </p:nvPicPr>
        <p:blipFill>
          <a:blip r:embed="rId3"/>
          <a:stretch>
            <a:fillRect/>
          </a:stretch>
        </p:blipFill>
        <p:spPr>
          <a:xfrm>
            <a:off x="8930937" y="2122065"/>
            <a:ext cx="1402671" cy="1668700"/>
          </a:xfrm>
          <a:prstGeom prst="rect">
            <a:avLst/>
          </a:prstGeom>
        </p:spPr>
      </p:pic>
      <p:sp>
        <p:nvSpPr>
          <p:cNvPr id="8" name="TextBox 7">
            <a:extLst>
              <a:ext uri="{FF2B5EF4-FFF2-40B4-BE49-F238E27FC236}">
                <a16:creationId xmlns:a16="http://schemas.microsoft.com/office/drawing/2014/main" id="{C935757B-6A09-4C27-B73A-AD14C751421F}"/>
              </a:ext>
            </a:extLst>
          </p:cNvPr>
          <p:cNvSpPr txBox="1"/>
          <p:nvPr/>
        </p:nvSpPr>
        <p:spPr>
          <a:xfrm>
            <a:off x="2467992" y="876300"/>
            <a:ext cx="5681709" cy="1200329"/>
          </a:xfrm>
          <a:prstGeom prst="rect">
            <a:avLst/>
          </a:prstGeom>
          <a:noFill/>
        </p:spPr>
        <p:txBody>
          <a:bodyPr wrap="square" rtlCol="0">
            <a:spAutoFit/>
          </a:bodyPr>
          <a:lstStyle/>
          <a:p>
            <a:r>
              <a:rPr lang="en-US" sz="3600" dirty="0"/>
              <a:t>Hey Andrew, What should we do?</a:t>
            </a:r>
          </a:p>
        </p:txBody>
      </p:sp>
      <p:sp>
        <p:nvSpPr>
          <p:cNvPr id="9" name="TextBox 8">
            <a:extLst>
              <a:ext uri="{FF2B5EF4-FFF2-40B4-BE49-F238E27FC236}">
                <a16:creationId xmlns:a16="http://schemas.microsoft.com/office/drawing/2014/main" id="{4FC23056-C659-486B-8A4E-94FB5B2889DB}"/>
              </a:ext>
            </a:extLst>
          </p:cNvPr>
          <p:cNvSpPr txBox="1"/>
          <p:nvPr/>
        </p:nvSpPr>
        <p:spPr>
          <a:xfrm>
            <a:off x="2467992" y="2467992"/>
            <a:ext cx="5681709" cy="646331"/>
          </a:xfrm>
          <a:prstGeom prst="rect">
            <a:avLst/>
          </a:prstGeom>
          <a:noFill/>
        </p:spPr>
        <p:txBody>
          <a:bodyPr wrap="square" rtlCol="0">
            <a:spAutoFit/>
          </a:bodyPr>
          <a:lstStyle/>
          <a:p>
            <a:r>
              <a:rPr lang="en-US" sz="3600" dirty="0"/>
              <a:t>Hmm!! Let’s Brain Storm</a:t>
            </a:r>
          </a:p>
        </p:txBody>
      </p:sp>
      <p:sp>
        <p:nvSpPr>
          <p:cNvPr id="10" name="TextBox 9">
            <a:extLst>
              <a:ext uri="{FF2B5EF4-FFF2-40B4-BE49-F238E27FC236}">
                <a16:creationId xmlns:a16="http://schemas.microsoft.com/office/drawing/2014/main" id="{69103CB7-470C-426A-ABB7-F82D968C0A11}"/>
              </a:ext>
            </a:extLst>
          </p:cNvPr>
          <p:cNvSpPr txBox="1"/>
          <p:nvPr/>
        </p:nvSpPr>
        <p:spPr>
          <a:xfrm>
            <a:off x="1233996" y="4181938"/>
            <a:ext cx="9383697" cy="2123658"/>
          </a:xfrm>
          <a:prstGeom prst="rect">
            <a:avLst/>
          </a:prstGeom>
          <a:noFill/>
        </p:spPr>
        <p:txBody>
          <a:bodyPr wrap="square" rtlCol="0">
            <a:spAutoFit/>
          </a:bodyPr>
          <a:lstStyle/>
          <a:p>
            <a:r>
              <a:rPr lang="en-US" sz="6600" dirty="0"/>
              <a:t>New Accounting System!!</a:t>
            </a:r>
          </a:p>
          <a:p>
            <a:r>
              <a:rPr lang="en-US" sz="6600" dirty="0"/>
              <a:t>				From 1992</a:t>
            </a:r>
          </a:p>
        </p:txBody>
      </p:sp>
    </p:spTree>
    <p:extLst>
      <p:ext uri="{BB962C8B-B14F-4D97-AF65-F5344CB8AC3E}">
        <p14:creationId xmlns:p14="http://schemas.microsoft.com/office/powerpoint/2010/main" val="256286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B2262-3D84-4203-9193-25B239D70075}"/>
              </a:ext>
            </a:extLst>
          </p:cNvPr>
          <p:cNvSpPr>
            <a:spLocks noGrp="1"/>
          </p:cNvSpPr>
          <p:nvPr>
            <p:ph type="title"/>
          </p:nvPr>
        </p:nvSpPr>
        <p:spPr/>
        <p:txBody>
          <a:bodyPr/>
          <a:lstStyle/>
          <a:p>
            <a:r>
              <a:rPr lang="en-US" dirty="0"/>
              <a:t>3. Accounting System</a:t>
            </a:r>
          </a:p>
        </p:txBody>
      </p:sp>
      <p:sp>
        <p:nvSpPr>
          <p:cNvPr id="3" name="Content Placeholder 2">
            <a:extLst>
              <a:ext uri="{FF2B5EF4-FFF2-40B4-BE49-F238E27FC236}">
                <a16:creationId xmlns:a16="http://schemas.microsoft.com/office/drawing/2014/main" id="{D83647BF-7AC6-48EE-8513-8B5D2E973075}"/>
              </a:ext>
            </a:extLst>
          </p:cNvPr>
          <p:cNvSpPr>
            <a:spLocks noGrp="1"/>
          </p:cNvSpPr>
          <p:nvPr>
            <p:ph idx="1"/>
          </p:nvPr>
        </p:nvSpPr>
        <p:spPr>
          <a:xfrm>
            <a:off x="979100" y="1690688"/>
            <a:ext cx="10233800" cy="4351338"/>
          </a:xfrm>
        </p:spPr>
        <p:txBody>
          <a:bodyPr/>
          <a:lstStyle/>
          <a:p>
            <a:r>
              <a:rPr lang="en-US" dirty="0"/>
              <a:t>Historical Cost Accounting System</a:t>
            </a:r>
          </a:p>
          <a:p>
            <a:r>
              <a:rPr lang="en-US" dirty="0"/>
              <a:t>Mark to Market Accounting System</a:t>
            </a:r>
          </a:p>
          <a:p>
            <a:pPr marL="0" indent="0">
              <a:buNone/>
            </a:pPr>
            <a:endParaRPr lang="en-US" dirty="0"/>
          </a:p>
        </p:txBody>
      </p:sp>
      <p:pic>
        <p:nvPicPr>
          <p:cNvPr id="4" name="Picture 3">
            <a:extLst>
              <a:ext uri="{FF2B5EF4-FFF2-40B4-BE49-F238E27FC236}">
                <a16:creationId xmlns:a16="http://schemas.microsoft.com/office/drawing/2014/main" id="{60D034CC-0E36-4DA4-97C4-4FE3A0B3B5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7275" y="2879391"/>
            <a:ext cx="7089108" cy="3725343"/>
          </a:xfrm>
          <a:prstGeom prst="rect">
            <a:avLst/>
          </a:prstGeom>
        </p:spPr>
      </p:pic>
    </p:spTree>
    <p:extLst>
      <p:ext uri="{BB962C8B-B14F-4D97-AF65-F5344CB8AC3E}">
        <p14:creationId xmlns:p14="http://schemas.microsoft.com/office/powerpoint/2010/main" val="280082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B1BF2-AD2C-4887-97C6-2C263524F6D9}"/>
              </a:ext>
            </a:extLst>
          </p:cNvPr>
          <p:cNvSpPr>
            <a:spLocks noGrp="1"/>
          </p:cNvSpPr>
          <p:nvPr>
            <p:ph type="title"/>
          </p:nvPr>
        </p:nvSpPr>
        <p:spPr/>
        <p:txBody>
          <a:bodyPr/>
          <a:lstStyle/>
          <a:p>
            <a:pPr algn="ctr"/>
            <a:r>
              <a:rPr lang="en-US" dirty="0"/>
              <a:t>Table of Contents</a:t>
            </a:r>
          </a:p>
        </p:txBody>
      </p:sp>
      <p:sp>
        <p:nvSpPr>
          <p:cNvPr id="3" name="Content Placeholder 2">
            <a:extLst>
              <a:ext uri="{FF2B5EF4-FFF2-40B4-BE49-F238E27FC236}">
                <a16:creationId xmlns:a16="http://schemas.microsoft.com/office/drawing/2014/main" id="{094C3205-FC63-4DFF-B2BB-6D29FEFDAA1D}"/>
              </a:ext>
            </a:extLst>
          </p:cNvPr>
          <p:cNvSpPr>
            <a:spLocks noGrp="1"/>
          </p:cNvSpPr>
          <p:nvPr>
            <p:ph idx="1"/>
          </p:nvPr>
        </p:nvSpPr>
        <p:spPr/>
        <p:txBody>
          <a:bodyPr/>
          <a:lstStyle/>
          <a:p>
            <a:pPr marL="514350" indent="-514350">
              <a:buFont typeface="+mj-lt"/>
              <a:buAutoNum type="arabicPeriod"/>
            </a:pPr>
            <a:r>
              <a:rPr lang="en-US" dirty="0"/>
              <a:t>Introduction to Company</a:t>
            </a:r>
          </a:p>
          <a:p>
            <a:pPr marL="514350" indent="-514350">
              <a:buFont typeface="+mj-lt"/>
              <a:buAutoNum type="arabicPeriod"/>
            </a:pPr>
            <a:r>
              <a:rPr lang="en-US" dirty="0"/>
              <a:t>Hiring</a:t>
            </a:r>
          </a:p>
          <a:p>
            <a:pPr marL="514350" indent="-514350">
              <a:buFont typeface="+mj-lt"/>
              <a:buAutoNum type="arabicPeriod"/>
            </a:pPr>
            <a:r>
              <a:rPr lang="en-US" dirty="0"/>
              <a:t>Accounting System</a:t>
            </a:r>
          </a:p>
          <a:p>
            <a:pPr marL="514350" indent="-514350">
              <a:buFont typeface="+mj-lt"/>
              <a:buAutoNum type="arabicPeriod"/>
            </a:pPr>
            <a:r>
              <a:rPr lang="en-US" dirty="0"/>
              <a:t>Special Purpose Entity/Vehicle</a:t>
            </a:r>
          </a:p>
          <a:p>
            <a:pPr marL="514350" indent="-514350">
              <a:buFont typeface="+mj-lt"/>
              <a:buAutoNum type="arabicPeriod"/>
            </a:pPr>
            <a:r>
              <a:rPr lang="en-US" dirty="0"/>
              <a:t>Revenue and Profit</a:t>
            </a:r>
          </a:p>
          <a:p>
            <a:pPr marL="514350" indent="-514350">
              <a:buFont typeface="+mj-lt"/>
              <a:buAutoNum type="arabicPeriod"/>
            </a:pPr>
            <a:endParaRPr lang="en-US" dirty="0"/>
          </a:p>
        </p:txBody>
      </p:sp>
    </p:spTree>
    <p:extLst>
      <p:ext uri="{BB962C8B-B14F-4D97-AF65-F5344CB8AC3E}">
        <p14:creationId xmlns:p14="http://schemas.microsoft.com/office/powerpoint/2010/main" val="2759097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155F8-187E-4421-8B2B-54E562AA4A2C}"/>
              </a:ext>
            </a:extLst>
          </p:cNvPr>
          <p:cNvSpPr>
            <a:spLocks noGrp="1"/>
          </p:cNvSpPr>
          <p:nvPr>
            <p:ph type="title"/>
          </p:nvPr>
        </p:nvSpPr>
        <p:spPr>
          <a:xfrm>
            <a:off x="838200" y="365125"/>
            <a:ext cx="4967796" cy="1325563"/>
          </a:xfrm>
        </p:spPr>
        <p:txBody>
          <a:bodyPr/>
          <a:lstStyle/>
          <a:p>
            <a:r>
              <a:rPr lang="en-US" dirty="0"/>
              <a:t>Let’s Party!! </a:t>
            </a:r>
          </a:p>
        </p:txBody>
      </p:sp>
      <p:pic>
        <p:nvPicPr>
          <p:cNvPr id="6" name="Content Placeholder 5">
            <a:extLst>
              <a:ext uri="{FF2B5EF4-FFF2-40B4-BE49-F238E27FC236}">
                <a16:creationId xmlns:a16="http://schemas.microsoft.com/office/drawing/2014/main" id="{13D0FE9E-3A09-467A-8442-CF6CBA5A1F88}"/>
              </a:ext>
            </a:extLst>
          </p:cNvPr>
          <p:cNvPicPr>
            <a:picLocks noGrp="1" noChangeAspect="1"/>
          </p:cNvPicPr>
          <p:nvPr>
            <p:ph idx="1"/>
          </p:nvPr>
        </p:nvPicPr>
        <p:blipFill>
          <a:blip r:embed="rId2"/>
          <a:stretch>
            <a:fillRect/>
          </a:stretch>
        </p:blipFill>
        <p:spPr>
          <a:xfrm>
            <a:off x="4607511" y="639803"/>
            <a:ext cx="936534" cy="936534"/>
          </a:xfrm>
        </p:spPr>
      </p:pic>
      <p:pic>
        <p:nvPicPr>
          <p:cNvPr id="5" name="Picture 4">
            <a:extLst>
              <a:ext uri="{FF2B5EF4-FFF2-40B4-BE49-F238E27FC236}">
                <a16:creationId xmlns:a16="http://schemas.microsoft.com/office/drawing/2014/main" id="{FCBF6F1F-D25F-4797-BA09-DD0179FC8FB2}"/>
              </a:ext>
            </a:extLst>
          </p:cNvPr>
          <p:cNvPicPr>
            <a:picLocks noChangeAspect="1"/>
          </p:cNvPicPr>
          <p:nvPr/>
        </p:nvPicPr>
        <p:blipFill>
          <a:blip r:embed="rId3"/>
          <a:stretch>
            <a:fillRect/>
          </a:stretch>
        </p:blipFill>
        <p:spPr>
          <a:xfrm>
            <a:off x="1310365" y="1690688"/>
            <a:ext cx="7936267" cy="4927817"/>
          </a:xfrm>
          <a:prstGeom prst="rect">
            <a:avLst/>
          </a:prstGeom>
        </p:spPr>
      </p:pic>
    </p:spTree>
    <p:extLst>
      <p:ext uri="{BB962C8B-B14F-4D97-AF65-F5344CB8AC3E}">
        <p14:creationId xmlns:p14="http://schemas.microsoft.com/office/powerpoint/2010/main" val="3502717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86543-2DD3-4427-8024-C0AF4B6BAD1F}"/>
              </a:ext>
            </a:extLst>
          </p:cNvPr>
          <p:cNvSpPr>
            <a:spLocks noGrp="1"/>
          </p:cNvSpPr>
          <p:nvPr>
            <p:ph type="title"/>
          </p:nvPr>
        </p:nvSpPr>
        <p:spPr/>
        <p:txBody>
          <a:bodyPr/>
          <a:lstStyle/>
          <a:p>
            <a:r>
              <a:rPr lang="en-US" dirty="0"/>
              <a:t>Fake Values</a:t>
            </a:r>
          </a:p>
        </p:txBody>
      </p:sp>
      <p:pic>
        <p:nvPicPr>
          <p:cNvPr id="5" name="Content Placeholder 4">
            <a:extLst>
              <a:ext uri="{FF2B5EF4-FFF2-40B4-BE49-F238E27FC236}">
                <a16:creationId xmlns:a16="http://schemas.microsoft.com/office/drawing/2014/main" id="{3F6B0B12-FD7E-4966-8635-DCF6C16EA9E5}"/>
              </a:ext>
            </a:extLst>
          </p:cNvPr>
          <p:cNvPicPr>
            <a:picLocks noGrp="1" noChangeAspect="1"/>
          </p:cNvPicPr>
          <p:nvPr>
            <p:ph idx="1"/>
          </p:nvPr>
        </p:nvPicPr>
        <p:blipFill>
          <a:blip r:embed="rId2"/>
          <a:stretch>
            <a:fillRect/>
          </a:stretch>
        </p:blipFill>
        <p:spPr>
          <a:xfrm>
            <a:off x="903900" y="1887769"/>
            <a:ext cx="3271821" cy="2222592"/>
          </a:xfrm>
        </p:spPr>
      </p:pic>
      <p:pic>
        <p:nvPicPr>
          <p:cNvPr id="7" name="Picture 6">
            <a:extLst>
              <a:ext uri="{FF2B5EF4-FFF2-40B4-BE49-F238E27FC236}">
                <a16:creationId xmlns:a16="http://schemas.microsoft.com/office/drawing/2014/main" id="{402F50A5-543D-4FE2-976A-47929CD75D95}"/>
              </a:ext>
            </a:extLst>
          </p:cNvPr>
          <p:cNvPicPr>
            <a:picLocks noChangeAspect="1"/>
          </p:cNvPicPr>
          <p:nvPr/>
        </p:nvPicPr>
        <p:blipFill>
          <a:blip r:embed="rId3"/>
          <a:stretch>
            <a:fillRect/>
          </a:stretch>
        </p:blipFill>
        <p:spPr>
          <a:xfrm>
            <a:off x="5450888" y="1887769"/>
            <a:ext cx="5391705" cy="2254166"/>
          </a:xfrm>
          <a:prstGeom prst="rect">
            <a:avLst/>
          </a:prstGeom>
        </p:spPr>
      </p:pic>
      <p:pic>
        <p:nvPicPr>
          <p:cNvPr id="9" name="Picture 8">
            <a:extLst>
              <a:ext uri="{FF2B5EF4-FFF2-40B4-BE49-F238E27FC236}">
                <a16:creationId xmlns:a16="http://schemas.microsoft.com/office/drawing/2014/main" id="{AE4B4B4B-5F77-4E25-8E88-004E97767C08}"/>
              </a:ext>
            </a:extLst>
          </p:cNvPr>
          <p:cNvPicPr>
            <a:picLocks noChangeAspect="1"/>
          </p:cNvPicPr>
          <p:nvPr/>
        </p:nvPicPr>
        <p:blipFill>
          <a:blip r:embed="rId4"/>
          <a:stretch>
            <a:fillRect/>
          </a:stretch>
        </p:blipFill>
        <p:spPr>
          <a:xfrm>
            <a:off x="5450888" y="4402801"/>
            <a:ext cx="5391705" cy="1991665"/>
          </a:xfrm>
          <a:prstGeom prst="rect">
            <a:avLst/>
          </a:prstGeom>
        </p:spPr>
      </p:pic>
      <p:pic>
        <p:nvPicPr>
          <p:cNvPr id="11" name="Picture 10">
            <a:extLst>
              <a:ext uri="{FF2B5EF4-FFF2-40B4-BE49-F238E27FC236}">
                <a16:creationId xmlns:a16="http://schemas.microsoft.com/office/drawing/2014/main" id="{B1BE1630-C5D5-4CB7-9FB1-5245B1A58952}"/>
              </a:ext>
            </a:extLst>
          </p:cNvPr>
          <p:cNvPicPr>
            <a:picLocks noChangeAspect="1"/>
          </p:cNvPicPr>
          <p:nvPr/>
        </p:nvPicPr>
        <p:blipFill>
          <a:blip r:embed="rId5"/>
          <a:stretch>
            <a:fillRect/>
          </a:stretch>
        </p:blipFill>
        <p:spPr>
          <a:xfrm>
            <a:off x="856680" y="4307442"/>
            <a:ext cx="3366259" cy="1880293"/>
          </a:xfrm>
          <a:prstGeom prst="rect">
            <a:avLst/>
          </a:prstGeom>
        </p:spPr>
      </p:pic>
    </p:spTree>
    <p:extLst>
      <p:ext uri="{BB962C8B-B14F-4D97-AF65-F5344CB8AC3E}">
        <p14:creationId xmlns:p14="http://schemas.microsoft.com/office/powerpoint/2010/main" val="1474518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40F81-3347-419D-BA45-C8D54BE9E4A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FF5BF96-49AE-4380-9CD9-EC3D75EEF685}"/>
              </a:ext>
            </a:extLst>
          </p:cNvPr>
          <p:cNvPicPr>
            <a:picLocks noGrp="1" noChangeAspect="1"/>
          </p:cNvPicPr>
          <p:nvPr>
            <p:ph idx="1"/>
          </p:nvPr>
        </p:nvPicPr>
        <p:blipFill>
          <a:blip r:embed="rId2"/>
          <a:stretch>
            <a:fillRect/>
          </a:stretch>
        </p:blipFill>
        <p:spPr>
          <a:xfrm>
            <a:off x="1681248" y="733670"/>
            <a:ext cx="8843386" cy="5169980"/>
          </a:xfrm>
        </p:spPr>
      </p:pic>
    </p:spTree>
    <p:extLst>
      <p:ext uri="{BB962C8B-B14F-4D97-AF65-F5344CB8AC3E}">
        <p14:creationId xmlns:p14="http://schemas.microsoft.com/office/powerpoint/2010/main" val="2997015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67B16-5D91-466C-A06D-2A6FA6C243D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E118650-5FDC-47F1-A97D-52E53108079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DD51A60-6AFF-4CF8-B6D2-79DAD71BE8F9}"/>
              </a:ext>
            </a:extLst>
          </p:cNvPr>
          <p:cNvPicPr>
            <a:picLocks noChangeAspect="1"/>
          </p:cNvPicPr>
          <p:nvPr/>
        </p:nvPicPr>
        <p:blipFill>
          <a:blip r:embed="rId2"/>
          <a:stretch>
            <a:fillRect/>
          </a:stretch>
        </p:blipFill>
        <p:spPr>
          <a:xfrm>
            <a:off x="1737520" y="204562"/>
            <a:ext cx="8998760" cy="6448876"/>
          </a:xfrm>
          <a:prstGeom prst="rect">
            <a:avLst/>
          </a:prstGeom>
        </p:spPr>
      </p:pic>
    </p:spTree>
    <p:extLst>
      <p:ext uri="{BB962C8B-B14F-4D97-AF65-F5344CB8AC3E}">
        <p14:creationId xmlns:p14="http://schemas.microsoft.com/office/powerpoint/2010/main" val="41317417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986C4-B512-492C-8DF0-C205F30E958C}"/>
              </a:ext>
            </a:extLst>
          </p:cNvPr>
          <p:cNvSpPr>
            <a:spLocks noGrp="1"/>
          </p:cNvSpPr>
          <p:nvPr>
            <p:ph type="title"/>
          </p:nvPr>
        </p:nvSpPr>
        <p:spPr/>
        <p:txBody>
          <a:bodyPr/>
          <a:lstStyle/>
          <a:p>
            <a:r>
              <a:rPr lang="en-US" dirty="0"/>
              <a:t>4. Special Purpose Entity</a:t>
            </a:r>
          </a:p>
        </p:txBody>
      </p:sp>
      <p:sp>
        <p:nvSpPr>
          <p:cNvPr id="3" name="Content Placeholder 2">
            <a:extLst>
              <a:ext uri="{FF2B5EF4-FFF2-40B4-BE49-F238E27FC236}">
                <a16:creationId xmlns:a16="http://schemas.microsoft.com/office/drawing/2014/main" id="{FF603E41-F7C9-4F1B-BE21-C4122A903DCC}"/>
              </a:ext>
            </a:extLst>
          </p:cNvPr>
          <p:cNvSpPr>
            <a:spLocks noGrp="1"/>
          </p:cNvSpPr>
          <p:nvPr>
            <p:ph idx="1"/>
          </p:nvPr>
        </p:nvSpPr>
        <p:spPr/>
        <p:txBody>
          <a:bodyPr/>
          <a:lstStyle/>
          <a:p>
            <a:endParaRPr lang="en-US" dirty="0"/>
          </a:p>
        </p:txBody>
      </p:sp>
      <p:pic>
        <p:nvPicPr>
          <p:cNvPr id="4" name="Picture 2" descr="Special Purpose Entity - Meaning, Examples, Reasons, Advantages">
            <a:extLst>
              <a:ext uri="{FF2B5EF4-FFF2-40B4-BE49-F238E27FC236}">
                <a16:creationId xmlns:a16="http://schemas.microsoft.com/office/drawing/2014/main" id="{C79EEC81-AFCF-461D-9A14-04F5C608A9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3767"/>
          <a:stretch/>
        </p:blipFill>
        <p:spPr bwMode="auto">
          <a:xfrm>
            <a:off x="2117710" y="1825625"/>
            <a:ext cx="7807526" cy="4456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1306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82F77-234B-4D89-AF37-FC668686E3E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68A88EA-E4D7-4F49-8952-8A31174C03CB}"/>
              </a:ext>
            </a:extLst>
          </p:cNvPr>
          <p:cNvPicPr>
            <a:picLocks noGrp="1" noChangeAspect="1"/>
          </p:cNvPicPr>
          <p:nvPr>
            <p:ph idx="1"/>
          </p:nvPr>
        </p:nvPicPr>
        <p:blipFill>
          <a:blip r:embed="rId2"/>
          <a:stretch>
            <a:fillRect/>
          </a:stretch>
        </p:blipFill>
        <p:spPr>
          <a:xfrm>
            <a:off x="3973497" y="1878948"/>
            <a:ext cx="7949517" cy="4112170"/>
          </a:xfrm>
        </p:spPr>
      </p:pic>
      <p:pic>
        <p:nvPicPr>
          <p:cNvPr id="3074" name="Picture 2" descr="Kenneth Lay &amp; Jeffrey Skilling - Top 10 Crooked CEOs - TIME">
            <a:extLst>
              <a:ext uri="{FF2B5EF4-FFF2-40B4-BE49-F238E27FC236}">
                <a16:creationId xmlns:a16="http://schemas.microsoft.com/office/drawing/2014/main" id="{73F200D4-0003-4A3D-96F2-85C6D2991A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986" y="1878948"/>
            <a:ext cx="3429000" cy="2864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142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05421-882B-48CB-8CC4-072A9CB5A34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E2AB767-1935-46B8-B852-D3E34495D61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EEFE468-4F58-472B-9FB8-D1056DB79D0D}"/>
              </a:ext>
            </a:extLst>
          </p:cNvPr>
          <p:cNvPicPr>
            <a:picLocks noChangeAspect="1"/>
          </p:cNvPicPr>
          <p:nvPr/>
        </p:nvPicPr>
        <p:blipFill>
          <a:blip r:embed="rId2"/>
          <a:stretch>
            <a:fillRect/>
          </a:stretch>
        </p:blipFill>
        <p:spPr>
          <a:xfrm>
            <a:off x="270030" y="681037"/>
            <a:ext cx="11353800" cy="5905757"/>
          </a:xfrm>
          <a:prstGeom prst="rect">
            <a:avLst/>
          </a:prstGeom>
        </p:spPr>
      </p:pic>
    </p:spTree>
    <p:extLst>
      <p:ext uri="{BB962C8B-B14F-4D97-AF65-F5344CB8AC3E}">
        <p14:creationId xmlns:p14="http://schemas.microsoft.com/office/powerpoint/2010/main" val="35663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4BBA5-91F0-4A7F-84C1-92C8CD8B2987}"/>
              </a:ext>
            </a:extLst>
          </p:cNvPr>
          <p:cNvSpPr>
            <a:spLocks noGrp="1"/>
          </p:cNvSpPr>
          <p:nvPr>
            <p:ph type="title"/>
          </p:nvPr>
        </p:nvSpPr>
        <p:spPr/>
        <p:txBody>
          <a:bodyPr/>
          <a:lstStyle/>
          <a:p>
            <a:r>
              <a:rPr lang="en-US" dirty="0"/>
              <a:t>Transfer Assets</a:t>
            </a:r>
          </a:p>
        </p:txBody>
      </p:sp>
      <p:pic>
        <p:nvPicPr>
          <p:cNvPr id="5" name="Content Placeholder 4">
            <a:extLst>
              <a:ext uri="{FF2B5EF4-FFF2-40B4-BE49-F238E27FC236}">
                <a16:creationId xmlns:a16="http://schemas.microsoft.com/office/drawing/2014/main" id="{626BAF90-2344-4D83-86F4-8A51DD6CFCC5}"/>
              </a:ext>
            </a:extLst>
          </p:cNvPr>
          <p:cNvPicPr>
            <a:picLocks noGrp="1" noChangeAspect="1"/>
          </p:cNvPicPr>
          <p:nvPr>
            <p:ph idx="1"/>
          </p:nvPr>
        </p:nvPicPr>
        <p:blipFill>
          <a:blip r:embed="rId2"/>
          <a:stretch>
            <a:fillRect/>
          </a:stretch>
        </p:blipFill>
        <p:spPr>
          <a:xfrm>
            <a:off x="2485748" y="1825625"/>
            <a:ext cx="6531702" cy="4351338"/>
          </a:xfrm>
        </p:spPr>
      </p:pic>
    </p:spTree>
    <p:extLst>
      <p:ext uri="{BB962C8B-B14F-4D97-AF65-F5344CB8AC3E}">
        <p14:creationId xmlns:p14="http://schemas.microsoft.com/office/powerpoint/2010/main" val="2413501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E53F8-1C6B-417C-B8A4-0C9CE9A56BF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729FB3B-46F3-4B4D-B9AA-50CC960EB4C1}"/>
              </a:ext>
            </a:extLst>
          </p:cNvPr>
          <p:cNvPicPr>
            <a:picLocks noGrp="1" noChangeAspect="1"/>
          </p:cNvPicPr>
          <p:nvPr>
            <p:ph idx="1"/>
          </p:nvPr>
        </p:nvPicPr>
        <p:blipFill>
          <a:blip r:embed="rId2"/>
          <a:stretch>
            <a:fillRect/>
          </a:stretch>
        </p:blipFill>
        <p:spPr>
          <a:xfrm>
            <a:off x="1419998" y="1825625"/>
            <a:ext cx="9616823" cy="4351338"/>
          </a:xfrm>
        </p:spPr>
      </p:pic>
      <p:cxnSp>
        <p:nvCxnSpPr>
          <p:cNvPr id="13" name="Connector: Curved 12">
            <a:extLst>
              <a:ext uri="{FF2B5EF4-FFF2-40B4-BE49-F238E27FC236}">
                <a16:creationId xmlns:a16="http://schemas.microsoft.com/office/drawing/2014/main" id="{3BABBF0A-78F1-4089-B547-FB00E5952453}"/>
              </a:ext>
            </a:extLst>
          </p:cNvPr>
          <p:cNvCxnSpPr>
            <a:cxnSpLocks/>
          </p:cNvCxnSpPr>
          <p:nvPr/>
        </p:nvCxnSpPr>
        <p:spPr>
          <a:xfrm rot="10800000">
            <a:off x="6693764" y="2467994"/>
            <a:ext cx="2246051" cy="1533300"/>
          </a:xfrm>
          <a:prstGeom prst="curved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654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B02C9-2B14-4080-BE80-18776CF10E2C}"/>
              </a:ext>
            </a:extLst>
          </p:cNvPr>
          <p:cNvSpPr>
            <a:spLocks noGrp="1"/>
          </p:cNvSpPr>
          <p:nvPr>
            <p:ph type="title"/>
          </p:nvPr>
        </p:nvSpPr>
        <p:spPr/>
        <p:txBody>
          <a:bodyPr/>
          <a:lstStyle/>
          <a:p>
            <a:r>
              <a:rPr lang="en-US" dirty="0"/>
              <a:t>Raised Capital</a:t>
            </a:r>
          </a:p>
        </p:txBody>
      </p:sp>
      <p:sp>
        <p:nvSpPr>
          <p:cNvPr id="3" name="Content Placeholder 2">
            <a:extLst>
              <a:ext uri="{FF2B5EF4-FFF2-40B4-BE49-F238E27FC236}">
                <a16:creationId xmlns:a16="http://schemas.microsoft.com/office/drawing/2014/main" id="{64834063-2DCB-4DA1-8453-1B71C9ACBB5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6B6CC1C-05AD-4CAF-84D3-8960C16CF05C}"/>
              </a:ext>
            </a:extLst>
          </p:cNvPr>
          <p:cNvPicPr>
            <a:picLocks noChangeAspect="1"/>
          </p:cNvPicPr>
          <p:nvPr/>
        </p:nvPicPr>
        <p:blipFill>
          <a:blip r:embed="rId2"/>
          <a:stretch>
            <a:fillRect/>
          </a:stretch>
        </p:blipFill>
        <p:spPr>
          <a:xfrm>
            <a:off x="979100" y="1825625"/>
            <a:ext cx="10515600" cy="4786170"/>
          </a:xfrm>
          <a:prstGeom prst="rect">
            <a:avLst/>
          </a:prstGeom>
        </p:spPr>
      </p:pic>
      <p:cxnSp>
        <p:nvCxnSpPr>
          <p:cNvPr id="6" name="Connector: Curved 5">
            <a:extLst>
              <a:ext uri="{FF2B5EF4-FFF2-40B4-BE49-F238E27FC236}">
                <a16:creationId xmlns:a16="http://schemas.microsoft.com/office/drawing/2014/main" id="{D58E0405-047B-424A-AECE-31C1046287B0}"/>
              </a:ext>
            </a:extLst>
          </p:cNvPr>
          <p:cNvCxnSpPr>
            <a:cxnSpLocks/>
          </p:cNvCxnSpPr>
          <p:nvPr/>
        </p:nvCxnSpPr>
        <p:spPr>
          <a:xfrm rot="10800000" flipV="1">
            <a:off x="3444537" y="4001294"/>
            <a:ext cx="1526961" cy="1280920"/>
          </a:xfrm>
          <a:prstGeom prst="curved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5158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EBEF3-E87B-93DF-7637-EC59BA02181D}"/>
              </a:ext>
            </a:extLst>
          </p:cNvPr>
          <p:cNvSpPr>
            <a:spLocks noGrp="1"/>
          </p:cNvSpPr>
          <p:nvPr>
            <p:ph type="title"/>
          </p:nvPr>
        </p:nvSpPr>
        <p:spPr/>
        <p:txBody>
          <a:bodyPr>
            <a:normAutofit/>
          </a:bodyPr>
          <a:lstStyle/>
          <a:p>
            <a:pPr rtl="0"/>
            <a:r>
              <a:rPr lang="en-US" dirty="0"/>
              <a:t>The Rise and Fall of Enron</a:t>
            </a:r>
          </a:p>
        </p:txBody>
      </p:sp>
      <p:sp>
        <p:nvSpPr>
          <p:cNvPr id="3" name="Content Placeholder 2">
            <a:extLst>
              <a:ext uri="{FF2B5EF4-FFF2-40B4-BE49-F238E27FC236}">
                <a16:creationId xmlns:a16="http://schemas.microsoft.com/office/drawing/2014/main" id="{A3FC9EAC-FB49-EDB7-934A-DA880EE72E57}"/>
              </a:ext>
            </a:extLst>
          </p:cNvPr>
          <p:cNvSpPr>
            <a:spLocks noGrp="1"/>
          </p:cNvSpPr>
          <p:nvPr>
            <p:ph idx="1"/>
          </p:nvPr>
        </p:nvSpPr>
        <p:spPr/>
        <p:txBody>
          <a:bodyPr>
            <a:noAutofit/>
          </a:bodyPr>
          <a:lstStyle/>
          <a:p>
            <a:pPr marL="0" indent="0" rtl="0">
              <a:buNone/>
            </a:pPr>
            <a:r>
              <a:rPr lang="en-US" sz="2400" b="1" i="0" u="none" strike="noStrike" dirty="0">
                <a:solidFill>
                  <a:schemeClr val="tx1"/>
                </a:solidFill>
                <a:effectLst/>
              </a:rPr>
              <a:t>Enron’s Growth and Expansion (1985-2000)</a:t>
            </a:r>
            <a:br>
              <a:rPr lang="en-US" sz="2400" b="0" dirty="0">
                <a:solidFill>
                  <a:schemeClr val="tx1"/>
                </a:solidFill>
                <a:effectLst/>
              </a:rPr>
            </a:br>
            <a:r>
              <a:rPr lang="en-US" sz="2000" b="0" i="0" u="none" strike="noStrike" dirty="0">
                <a:solidFill>
                  <a:schemeClr val="tx1"/>
                </a:solidFill>
                <a:effectLst/>
              </a:rPr>
              <a:t>Founded in 1985 as a natural gas company, Enron quickly became an energy trading giant. It leveraged deregulation to create new markets, driving its stock price to record highs.</a:t>
            </a:r>
            <a:endParaRPr lang="en-US" sz="2000" b="0" dirty="0">
              <a:solidFill>
                <a:schemeClr val="tx1"/>
              </a:solidFill>
              <a:effectLst/>
            </a:endParaRPr>
          </a:p>
          <a:p>
            <a:pPr marL="0" indent="0" rtl="0">
              <a:buNone/>
            </a:pPr>
            <a:br>
              <a:rPr lang="en-US" sz="2000" b="0" dirty="0">
                <a:solidFill>
                  <a:schemeClr val="tx1"/>
                </a:solidFill>
                <a:effectLst/>
              </a:rPr>
            </a:br>
            <a:r>
              <a:rPr lang="en-US" sz="2400" b="1" i="0" u="none" strike="noStrike" dirty="0">
                <a:solidFill>
                  <a:schemeClr val="tx1"/>
                </a:solidFill>
                <a:effectLst/>
              </a:rPr>
              <a:t>Financial Fraud and Market Manipulation (1997-2001)</a:t>
            </a:r>
            <a:br>
              <a:rPr lang="en-US" sz="2400" b="0" dirty="0">
                <a:solidFill>
                  <a:schemeClr val="tx1"/>
                </a:solidFill>
                <a:effectLst/>
              </a:rPr>
            </a:br>
            <a:r>
              <a:rPr lang="en-US" sz="2000" b="0" i="0" u="none" strike="noStrike" dirty="0">
                <a:solidFill>
                  <a:schemeClr val="tx1"/>
                </a:solidFill>
                <a:effectLst/>
              </a:rPr>
              <a:t>Enron used Mark-to-Market Accounting to inflate revenues and Special Purpose Entities (SPEs) to hide debts, misleading investors about its financial health.</a:t>
            </a:r>
            <a:endParaRPr lang="en-US" sz="2000" b="0" dirty="0">
              <a:solidFill>
                <a:schemeClr val="tx1"/>
              </a:solidFill>
              <a:effectLst/>
            </a:endParaRPr>
          </a:p>
          <a:p>
            <a:pPr marL="0" indent="0" rtl="0">
              <a:buNone/>
            </a:pPr>
            <a:br>
              <a:rPr lang="en-US" sz="2400" b="0" dirty="0">
                <a:solidFill>
                  <a:schemeClr val="tx1"/>
                </a:solidFill>
                <a:effectLst/>
              </a:rPr>
            </a:br>
            <a:r>
              <a:rPr lang="en-US" sz="2400" b="1" i="0" u="none" strike="noStrike" dirty="0">
                <a:solidFill>
                  <a:schemeClr val="tx1"/>
                </a:solidFill>
                <a:effectLst/>
              </a:rPr>
              <a:t>The Collapse of Enron (October 2001 - December 2001)</a:t>
            </a:r>
            <a:br>
              <a:rPr lang="en-US" sz="2000" b="0" dirty="0">
                <a:solidFill>
                  <a:schemeClr val="tx1"/>
                </a:solidFill>
                <a:effectLst/>
              </a:rPr>
            </a:br>
            <a:r>
              <a:rPr lang="en-US" sz="2000" b="0" i="0" u="none" strike="noStrike" dirty="0">
                <a:solidFill>
                  <a:schemeClr val="tx1"/>
                </a:solidFill>
                <a:effectLst/>
              </a:rPr>
              <a:t>Regulatory scrutiny exposed fraud, causing Enron’s stock to crash from $90 to under $1. On Dec 2, 2001, Enron filed for bankruptcy, marking one of the largest corporate collapses in history.</a:t>
            </a:r>
            <a:br>
              <a:rPr lang="en-US" sz="2400" dirty="0">
                <a:solidFill>
                  <a:schemeClr val="tx1"/>
                </a:solidFill>
              </a:rPr>
            </a:br>
            <a:endParaRPr lang="en-US" sz="2400" dirty="0">
              <a:solidFill>
                <a:schemeClr val="tx1"/>
              </a:solidFill>
            </a:endParaRPr>
          </a:p>
        </p:txBody>
      </p:sp>
    </p:spTree>
    <p:extLst>
      <p:ext uri="{BB962C8B-B14F-4D97-AF65-F5344CB8AC3E}">
        <p14:creationId xmlns:p14="http://schemas.microsoft.com/office/powerpoint/2010/main" val="18343645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88F7B-5196-4A27-BF4A-1B0556B3F2F1}"/>
              </a:ext>
            </a:extLst>
          </p:cNvPr>
          <p:cNvSpPr>
            <a:spLocks noGrp="1"/>
          </p:cNvSpPr>
          <p:nvPr>
            <p:ph type="title"/>
          </p:nvPr>
        </p:nvSpPr>
        <p:spPr/>
        <p:txBody>
          <a:bodyPr/>
          <a:lstStyle/>
          <a:p>
            <a:pPr algn="ctr"/>
            <a:r>
              <a:rPr lang="en-US" dirty="0"/>
              <a:t>Why All This??</a:t>
            </a:r>
          </a:p>
        </p:txBody>
      </p:sp>
      <p:sp>
        <p:nvSpPr>
          <p:cNvPr id="4" name="Content Placeholder 3">
            <a:extLst>
              <a:ext uri="{FF2B5EF4-FFF2-40B4-BE49-F238E27FC236}">
                <a16:creationId xmlns:a16="http://schemas.microsoft.com/office/drawing/2014/main" id="{5B986FC7-9DF9-4A8B-993A-1FA982943F8B}"/>
              </a:ext>
            </a:extLst>
          </p:cNvPr>
          <p:cNvSpPr>
            <a:spLocks noGrp="1"/>
          </p:cNvSpPr>
          <p:nvPr>
            <p:ph idx="1"/>
          </p:nvPr>
        </p:nvSpPr>
        <p:spPr/>
        <p:txBody>
          <a:bodyPr/>
          <a:lstStyle/>
          <a:p>
            <a:endParaRPr lang="en-US" dirty="0"/>
          </a:p>
        </p:txBody>
      </p:sp>
      <p:pic>
        <p:nvPicPr>
          <p:cNvPr id="1030" name="Picture 6" descr="Pin page">
            <a:extLst>
              <a:ext uri="{FF2B5EF4-FFF2-40B4-BE49-F238E27FC236}">
                <a16:creationId xmlns:a16="http://schemas.microsoft.com/office/drawing/2014/main" id="{F5A10C25-5CD3-4A4D-93FF-7C7873F915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3053" y="1690688"/>
            <a:ext cx="5794112" cy="4680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62181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90EF1-D32D-4367-979F-E8C1B15ACDC1}"/>
              </a:ext>
            </a:extLst>
          </p:cNvPr>
          <p:cNvSpPr>
            <a:spLocks noGrp="1"/>
          </p:cNvSpPr>
          <p:nvPr>
            <p:ph type="title"/>
          </p:nvPr>
        </p:nvSpPr>
        <p:spPr>
          <a:xfrm>
            <a:off x="527482" y="-53976"/>
            <a:ext cx="10515600" cy="1325563"/>
          </a:xfrm>
        </p:spPr>
        <p:txBody>
          <a:bodyPr/>
          <a:lstStyle/>
          <a:p>
            <a:pPr algn="ctr"/>
            <a:r>
              <a:rPr lang="en-US" dirty="0"/>
              <a:t>Because</a:t>
            </a:r>
          </a:p>
        </p:txBody>
      </p:sp>
      <p:pic>
        <p:nvPicPr>
          <p:cNvPr id="2052" name="Picture 4" descr="Paisa hi paisa hoga Blank Template - Imgflip">
            <a:extLst>
              <a:ext uri="{FF2B5EF4-FFF2-40B4-BE49-F238E27FC236}">
                <a16:creationId xmlns:a16="http://schemas.microsoft.com/office/drawing/2014/main" id="{B864C60C-1178-4B7C-9209-6820346F6F17}"/>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022493" y="2742533"/>
            <a:ext cx="5238109" cy="3911122"/>
          </a:xfrm>
          <a:prstGeom prst="rect">
            <a:avLst/>
          </a:prstGeom>
          <a:noFill/>
          <a:extLst>
            <a:ext uri="{909E8E84-426E-40DD-AFC4-6F175D3DCCD1}">
              <a14:hiddenFill xmlns:a14="http://schemas.microsoft.com/office/drawing/2010/main">
                <a:solidFill>
                  <a:srgbClr val="FFFFFF"/>
                </a:solidFill>
              </a14:hiddenFill>
            </a:ext>
          </a:extLst>
        </p:spPr>
      </p:pic>
      <p:pic>
        <p:nvPicPr>
          <p:cNvPr id="6" name="Shane McMahon - Here Comes The Money (Entrance Theme)(MP3_160K)">
            <a:hlinkClick r:id="" action="ppaction://media"/>
            <a:extLst>
              <a:ext uri="{FF2B5EF4-FFF2-40B4-BE49-F238E27FC236}">
                <a16:creationId xmlns:a16="http://schemas.microsoft.com/office/drawing/2014/main" id="{59CB2D79-1FAB-41C9-9693-393AC3C029BB}"/>
              </a:ext>
            </a:extLst>
          </p:cNvPr>
          <p:cNvPicPr>
            <a:picLocks noChangeAspect="1"/>
          </p:cNvPicPr>
          <p:nvPr>
            <a:audioFile r:link="rId1"/>
            <p:extLst>
              <p:ext uri="{DAA4B4D4-6D71-4841-9C94-3DE7FCFB9230}">
                <p14:media xmlns:p14="http://schemas.microsoft.com/office/powerpoint/2010/main" r:embed="rId2">
                  <p14:trim st="1000" end="164688"/>
                </p14:media>
              </p:ext>
            </p:extLst>
          </p:nvPr>
        </p:nvPicPr>
        <p:blipFill>
          <a:blip r:embed="rId5"/>
          <a:stretch>
            <a:fillRect/>
          </a:stretch>
        </p:blipFill>
        <p:spPr>
          <a:xfrm>
            <a:off x="7284968" y="365124"/>
            <a:ext cx="487362" cy="487362"/>
          </a:xfrm>
          <a:prstGeom prst="rect">
            <a:avLst/>
          </a:prstGeom>
        </p:spPr>
      </p:pic>
      <p:pic>
        <p:nvPicPr>
          <p:cNvPr id="8" name="Picture 7">
            <a:extLst>
              <a:ext uri="{FF2B5EF4-FFF2-40B4-BE49-F238E27FC236}">
                <a16:creationId xmlns:a16="http://schemas.microsoft.com/office/drawing/2014/main" id="{0BF3FB11-751A-48C6-A489-5A0A37A321EC}"/>
              </a:ext>
            </a:extLst>
          </p:cNvPr>
          <p:cNvPicPr>
            <a:picLocks noChangeAspect="1"/>
          </p:cNvPicPr>
          <p:nvPr/>
        </p:nvPicPr>
        <p:blipFill>
          <a:blip r:embed="rId6"/>
          <a:stretch>
            <a:fillRect/>
          </a:stretch>
        </p:blipFill>
        <p:spPr>
          <a:xfrm>
            <a:off x="2169851" y="928580"/>
            <a:ext cx="7459116" cy="1524213"/>
          </a:xfrm>
          <a:prstGeom prst="rect">
            <a:avLst/>
          </a:prstGeom>
        </p:spPr>
      </p:pic>
    </p:spTree>
    <p:extLst>
      <p:ext uri="{BB962C8B-B14F-4D97-AF65-F5344CB8AC3E}">
        <p14:creationId xmlns:p14="http://schemas.microsoft.com/office/powerpoint/2010/main" val="3611967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6"/>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D025D-8FE4-4114-8148-A96DC99ABE14}"/>
              </a:ext>
            </a:extLst>
          </p:cNvPr>
          <p:cNvSpPr>
            <a:spLocks noGrp="1"/>
          </p:cNvSpPr>
          <p:nvPr>
            <p:ph type="title"/>
          </p:nvPr>
        </p:nvSpPr>
        <p:spPr/>
        <p:txBody>
          <a:bodyPr/>
          <a:lstStyle/>
          <a:p>
            <a:r>
              <a:rPr lang="en-US" dirty="0"/>
              <a:t>5. Revenue and Profit</a:t>
            </a:r>
          </a:p>
        </p:txBody>
      </p:sp>
      <p:sp>
        <p:nvSpPr>
          <p:cNvPr id="3" name="Content Placeholder 2">
            <a:extLst>
              <a:ext uri="{FF2B5EF4-FFF2-40B4-BE49-F238E27FC236}">
                <a16:creationId xmlns:a16="http://schemas.microsoft.com/office/drawing/2014/main" id="{17B40CAC-AC8E-4149-9323-6C5D0B75D5BB}"/>
              </a:ext>
            </a:extLst>
          </p:cNvPr>
          <p:cNvSpPr>
            <a:spLocks noGrp="1"/>
          </p:cNvSpPr>
          <p:nvPr>
            <p:ph idx="1"/>
          </p:nvPr>
        </p:nvSpPr>
        <p:spPr/>
        <p:txBody>
          <a:bodyPr/>
          <a:lstStyle/>
          <a:p>
            <a:r>
              <a:rPr lang="en-US" dirty="0"/>
              <a:t>Transferred Assets were billed as sales</a:t>
            </a:r>
          </a:p>
          <a:p>
            <a:endParaRPr lang="en-US" dirty="0"/>
          </a:p>
        </p:txBody>
      </p:sp>
      <p:pic>
        <p:nvPicPr>
          <p:cNvPr id="5" name="Picture 4">
            <a:extLst>
              <a:ext uri="{FF2B5EF4-FFF2-40B4-BE49-F238E27FC236}">
                <a16:creationId xmlns:a16="http://schemas.microsoft.com/office/drawing/2014/main" id="{36774F13-CE8F-4F49-A87E-5FBF18B95412}"/>
              </a:ext>
            </a:extLst>
          </p:cNvPr>
          <p:cNvPicPr>
            <a:picLocks noChangeAspect="1"/>
          </p:cNvPicPr>
          <p:nvPr/>
        </p:nvPicPr>
        <p:blipFill>
          <a:blip r:embed="rId2"/>
          <a:stretch>
            <a:fillRect/>
          </a:stretch>
        </p:blipFill>
        <p:spPr>
          <a:xfrm>
            <a:off x="5184558" y="2528799"/>
            <a:ext cx="6465903" cy="4082664"/>
          </a:xfrm>
          <a:prstGeom prst="rect">
            <a:avLst/>
          </a:prstGeom>
        </p:spPr>
      </p:pic>
      <p:pic>
        <p:nvPicPr>
          <p:cNvPr id="6" name="Picture 5">
            <a:extLst>
              <a:ext uri="{FF2B5EF4-FFF2-40B4-BE49-F238E27FC236}">
                <a16:creationId xmlns:a16="http://schemas.microsoft.com/office/drawing/2014/main" id="{72B8B328-9D85-466B-BF7C-B35E70E37B75}"/>
              </a:ext>
            </a:extLst>
          </p:cNvPr>
          <p:cNvPicPr>
            <a:picLocks noChangeAspect="1"/>
          </p:cNvPicPr>
          <p:nvPr/>
        </p:nvPicPr>
        <p:blipFill>
          <a:blip r:embed="rId3"/>
          <a:stretch>
            <a:fillRect/>
          </a:stretch>
        </p:blipFill>
        <p:spPr>
          <a:xfrm>
            <a:off x="248575" y="2528799"/>
            <a:ext cx="4755494" cy="4082664"/>
          </a:xfrm>
          <a:prstGeom prst="rect">
            <a:avLst/>
          </a:prstGeom>
        </p:spPr>
      </p:pic>
    </p:spTree>
    <p:extLst>
      <p:ext uri="{BB962C8B-B14F-4D97-AF65-F5344CB8AC3E}">
        <p14:creationId xmlns:p14="http://schemas.microsoft.com/office/powerpoint/2010/main" val="233524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AB65-7867-4709-8C25-2DAB4B761826}"/>
              </a:ext>
            </a:extLst>
          </p:cNvPr>
          <p:cNvSpPr>
            <a:spLocks noGrp="1"/>
          </p:cNvSpPr>
          <p:nvPr>
            <p:ph type="title"/>
          </p:nvPr>
        </p:nvSpPr>
        <p:spPr/>
        <p:txBody>
          <a:bodyPr/>
          <a:lstStyle/>
          <a:p>
            <a:r>
              <a:rPr lang="en-US" dirty="0"/>
              <a:t>6  Years on Fortune Magazine</a:t>
            </a:r>
          </a:p>
        </p:txBody>
      </p:sp>
      <p:sp>
        <p:nvSpPr>
          <p:cNvPr id="3" name="Content Placeholder 2">
            <a:extLst>
              <a:ext uri="{FF2B5EF4-FFF2-40B4-BE49-F238E27FC236}">
                <a16:creationId xmlns:a16="http://schemas.microsoft.com/office/drawing/2014/main" id="{C91233E8-6AA2-4749-8819-F8B406E2C492}"/>
              </a:ext>
            </a:extLst>
          </p:cNvPr>
          <p:cNvSpPr>
            <a:spLocks noGrp="1"/>
          </p:cNvSpPr>
          <p:nvPr>
            <p:ph idx="1"/>
          </p:nvPr>
        </p:nvSpPr>
        <p:spPr/>
        <p:txBody>
          <a:bodyPr/>
          <a:lstStyle/>
          <a:p>
            <a:endParaRPr lang="en-US"/>
          </a:p>
        </p:txBody>
      </p:sp>
      <p:pic>
        <p:nvPicPr>
          <p:cNvPr id="5124" name="Picture 4" descr="Enron Greed gone wrong! (Accounting scandal) - YouTube">
            <a:extLst>
              <a:ext uri="{FF2B5EF4-FFF2-40B4-BE49-F238E27FC236}">
                <a16:creationId xmlns:a16="http://schemas.microsoft.com/office/drawing/2014/main" id="{10947CB9-330D-4002-A229-596AD3DB2A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764" r="25431"/>
          <a:stretch/>
        </p:blipFill>
        <p:spPr bwMode="auto">
          <a:xfrm>
            <a:off x="3284737" y="1730851"/>
            <a:ext cx="4767309" cy="4540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78774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2BF5E-474C-4B79-8904-98B951A4246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7648422-1542-4A93-A240-191EDE722DB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2C29DB7-BA48-4C19-A49A-35AC6576CB66}"/>
              </a:ext>
            </a:extLst>
          </p:cNvPr>
          <p:cNvPicPr>
            <a:picLocks noChangeAspect="1"/>
          </p:cNvPicPr>
          <p:nvPr/>
        </p:nvPicPr>
        <p:blipFill>
          <a:blip r:embed="rId2"/>
          <a:stretch>
            <a:fillRect/>
          </a:stretch>
        </p:blipFill>
        <p:spPr>
          <a:xfrm>
            <a:off x="1358283" y="596668"/>
            <a:ext cx="9226858" cy="5102854"/>
          </a:xfrm>
          <a:prstGeom prst="rect">
            <a:avLst/>
          </a:prstGeom>
        </p:spPr>
      </p:pic>
    </p:spTree>
    <p:extLst>
      <p:ext uri="{BB962C8B-B14F-4D97-AF65-F5344CB8AC3E}">
        <p14:creationId xmlns:p14="http://schemas.microsoft.com/office/powerpoint/2010/main" val="18465555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72122-FA31-4388-B887-E4C98A1DA516}"/>
              </a:ext>
            </a:extLst>
          </p:cNvPr>
          <p:cNvSpPr>
            <a:spLocks noGrp="1"/>
          </p:cNvSpPr>
          <p:nvPr>
            <p:ph type="title"/>
          </p:nvPr>
        </p:nvSpPr>
        <p:spPr/>
        <p:txBody>
          <a:bodyPr/>
          <a:lstStyle/>
          <a:p>
            <a:r>
              <a:rPr lang="en-US" dirty="0"/>
              <a:t>Role of Arthur Anderson</a:t>
            </a:r>
          </a:p>
        </p:txBody>
      </p:sp>
      <p:sp>
        <p:nvSpPr>
          <p:cNvPr id="3" name="Content Placeholder 2">
            <a:extLst>
              <a:ext uri="{FF2B5EF4-FFF2-40B4-BE49-F238E27FC236}">
                <a16:creationId xmlns:a16="http://schemas.microsoft.com/office/drawing/2014/main" id="{EF3EA773-0C8C-4EA3-8727-2C9B52B1C6F9}"/>
              </a:ext>
            </a:extLst>
          </p:cNvPr>
          <p:cNvSpPr>
            <a:spLocks noGrp="1"/>
          </p:cNvSpPr>
          <p:nvPr>
            <p:ph idx="1"/>
          </p:nvPr>
        </p:nvSpPr>
        <p:spPr/>
        <p:txBody>
          <a:bodyPr/>
          <a:lstStyle/>
          <a:p>
            <a:pPr>
              <a:buFont typeface="Arial" panose="020B0604020202020204" pitchFamily="34" charset="0"/>
              <a:buChar char="•"/>
            </a:pPr>
            <a:r>
              <a:rPr lang="en-US" dirty="0"/>
              <a:t>Enron's external auditor</a:t>
            </a:r>
          </a:p>
          <a:p>
            <a:pPr>
              <a:buFont typeface="Arial" panose="020B0604020202020204" pitchFamily="34" charset="0"/>
              <a:buChar char="•"/>
            </a:pPr>
            <a:r>
              <a:rPr lang="en-US" dirty="0"/>
              <a:t>Destruction of critical documents</a:t>
            </a:r>
          </a:p>
          <a:p>
            <a:pPr>
              <a:buFont typeface="Arial" panose="020B0604020202020204" pitchFamily="34" charset="0"/>
              <a:buChar char="•"/>
            </a:pPr>
            <a:r>
              <a:rPr lang="en-US" dirty="0"/>
              <a:t>Failure to highlight financial irregularities</a:t>
            </a:r>
          </a:p>
          <a:p>
            <a:pPr marL="0" indent="0">
              <a:buNone/>
            </a:pPr>
            <a:endParaRPr lang="en-US" dirty="0"/>
          </a:p>
        </p:txBody>
      </p:sp>
    </p:spTree>
    <p:extLst>
      <p:ext uri="{BB962C8B-B14F-4D97-AF65-F5344CB8AC3E}">
        <p14:creationId xmlns:p14="http://schemas.microsoft.com/office/powerpoint/2010/main" val="2425808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28240-E5DE-46DD-B005-2A0FFD9915DD}"/>
              </a:ext>
            </a:extLst>
          </p:cNvPr>
          <p:cNvSpPr>
            <a:spLocks noGrp="1"/>
          </p:cNvSpPr>
          <p:nvPr>
            <p:ph type="title"/>
          </p:nvPr>
        </p:nvSpPr>
        <p:spPr/>
        <p:txBody>
          <a:bodyPr/>
          <a:lstStyle/>
          <a:p>
            <a:r>
              <a:rPr lang="en-US" dirty="0"/>
              <a:t>Oct 2001</a:t>
            </a:r>
          </a:p>
        </p:txBody>
      </p:sp>
      <p:pic>
        <p:nvPicPr>
          <p:cNvPr id="7" name="Content Placeholder 6">
            <a:extLst>
              <a:ext uri="{FF2B5EF4-FFF2-40B4-BE49-F238E27FC236}">
                <a16:creationId xmlns:a16="http://schemas.microsoft.com/office/drawing/2014/main" id="{990AFA32-7F75-474C-B929-EABD660072D3}"/>
              </a:ext>
            </a:extLst>
          </p:cNvPr>
          <p:cNvPicPr>
            <a:picLocks noGrp="1" noChangeAspect="1"/>
          </p:cNvPicPr>
          <p:nvPr>
            <p:ph idx="1"/>
          </p:nvPr>
        </p:nvPicPr>
        <p:blipFill>
          <a:blip r:embed="rId2"/>
          <a:stretch>
            <a:fillRect/>
          </a:stretch>
        </p:blipFill>
        <p:spPr>
          <a:xfrm>
            <a:off x="6480106" y="1690688"/>
            <a:ext cx="4397080" cy="4351338"/>
          </a:xfrm>
        </p:spPr>
      </p:pic>
      <p:pic>
        <p:nvPicPr>
          <p:cNvPr id="5" name="Picture 4">
            <a:extLst>
              <a:ext uri="{FF2B5EF4-FFF2-40B4-BE49-F238E27FC236}">
                <a16:creationId xmlns:a16="http://schemas.microsoft.com/office/drawing/2014/main" id="{BF786954-BF3C-449B-9F80-0ECAD1EDCA0E}"/>
              </a:ext>
            </a:extLst>
          </p:cNvPr>
          <p:cNvPicPr>
            <a:picLocks noChangeAspect="1"/>
          </p:cNvPicPr>
          <p:nvPr/>
        </p:nvPicPr>
        <p:blipFill>
          <a:blip r:embed="rId3"/>
          <a:stretch>
            <a:fillRect/>
          </a:stretch>
        </p:blipFill>
        <p:spPr>
          <a:xfrm>
            <a:off x="1056442" y="1825625"/>
            <a:ext cx="4740675" cy="3498693"/>
          </a:xfrm>
          <a:prstGeom prst="rect">
            <a:avLst/>
          </a:prstGeom>
        </p:spPr>
      </p:pic>
    </p:spTree>
    <p:extLst>
      <p:ext uri="{BB962C8B-B14F-4D97-AF65-F5344CB8AC3E}">
        <p14:creationId xmlns:p14="http://schemas.microsoft.com/office/powerpoint/2010/main" val="1402665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ABC19-1582-469D-B44E-3989FEEF06FE}"/>
              </a:ext>
            </a:extLst>
          </p:cNvPr>
          <p:cNvSpPr>
            <a:spLocks noGrp="1"/>
          </p:cNvSpPr>
          <p:nvPr>
            <p:ph type="title"/>
          </p:nvPr>
        </p:nvSpPr>
        <p:spPr/>
        <p:txBody>
          <a:bodyPr/>
          <a:lstStyle/>
          <a:p>
            <a:r>
              <a:rPr lang="en-US" dirty="0"/>
              <a:t>Signs of Trouble</a:t>
            </a:r>
          </a:p>
        </p:txBody>
      </p:sp>
      <p:sp>
        <p:nvSpPr>
          <p:cNvPr id="3" name="Content Placeholder 2">
            <a:extLst>
              <a:ext uri="{FF2B5EF4-FFF2-40B4-BE49-F238E27FC236}">
                <a16:creationId xmlns:a16="http://schemas.microsoft.com/office/drawing/2014/main" id="{64917EEF-37FC-4F50-8AF6-9FE2C7151F43}"/>
              </a:ext>
            </a:extLst>
          </p:cNvPr>
          <p:cNvSpPr>
            <a:spLocks noGrp="1"/>
          </p:cNvSpPr>
          <p:nvPr>
            <p:ph idx="1"/>
          </p:nvPr>
        </p:nvSpPr>
        <p:spPr/>
        <p:txBody>
          <a:bodyPr/>
          <a:lstStyle/>
          <a:p>
            <a:pPr>
              <a:buFont typeface="Arial" panose="020B0604020202020204" pitchFamily="34" charset="0"/>
              <a:buChar char="•"/>
            </a:pPr>
            <a:r>
              <a:rPr lang="en-US" dirty="0"/>
              <a:t>Stock price fluctuations</a:t>
            </a:r>
          </a:p>
          <a:p>
            <a:pPr>
              <a:buFont typeface="Arial" panose="020B0604020202020204" pitchFamily="34" charset="0"/>
              <a:buChar char="•"/>
            </a:pPr>
            <a:r>
              <a:rPr lang="en-US" dirty="0"/>
              <a:t>Employee whistleblowers</a:t>
            </a:r>
          </a:p>
          <a:p>
            <a:pPr>
              <a:buFont typeface="Arial" panose="020B0604020202020204" pitchFamily="34" charset="0"/>
              <a:buChar char="•"/>
            </a:pPr>
            <a:r>
              <a:rPr lang="en-US" dirty="0"/>
              <a:t>Analyst concerns about lack of transparency</a:t>
            </a:r>
          </a:p>
          <a:p>
            <a:endParaRPr lang="en-US" dirty="0"/>
          </a:p>
        </p:txBody>
      </p:sp>
    </p:spTree>
    <p:extLst>
      <p:ext uri="{BB962C8B-B14F-4D97-AF65-F5344CB8AC3E}">
        <p14:creationId xmlns:p14="http://schemas.microsoft.com/office/powerpoint/2010/main" val="37160096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9DDC9-0B74-4992-AF36-A5B667DC0A2B}"/>
              </a:ext>
            </a:extLst>
          </p:cNvPr>
          <p:cNvSpPr>
            <a:spLocks noGrp="1"/>
          </p:cNvSpPr>
          <p:nvPr>
            <p:ph type="title"/>
          </p:nvPr>
        </p:nvSpPr>
        <p:spPr/>
        <p:txBody>
          <a:bodyPr/>
          <a:lstStyle/>
          <a:p>
            <a:r>
              <a:rPr lang="en-US" dirty="0"/>
              <a:t>Unravelling of Enron</a:t>
            </a:r>
          </a:p>
        </p:txBody>
      </p:sp>
      <p:sp>
        <p:nvSpPr>
          <p:cNvPr id="3" name="Content Placeholder 2">
            <a:extLst>
              <a:ext uri="{FF2B5EF4-FFF2-40B4-BE49-F238E27FC236}">
                <a16:creationId xmlns:a16="http://schemas.microsoft.com/office/drawing/2014/main" id="{EB673C35-C2B0-4566-9072-CE21148E5B94}"/>
              </a:ext>
            </a:extLst>
          </p:cNvPr>
          <p:cNvSpPr>
            <a:spLocks noGrp="1"/>
          </p:cNvSpPr>
          <p:nvPr>
            <p:ph idx="1"/>
          </p:nvPr>
        </p:nvSpPr>
        <p:spPr/>
        <p:txBody>
          <a:bodyPr/>
          <a:lstStyle/>
          <a:p>
            <a:pPr>
              <a:buFont typeface="Arial" panose="020B0604020202020204" pitchFamily="34" charset="0"/>
              <a:buChar char="•"/>
            </a:pPr>
            <a:r>
              <a:rPr lang="en-US" dirty="0"/>
              <a:t>Market reaction and loss of investor confidence</a:t>
            </a:r>
          </a:p>
          <a:p>
            <a:pPr>
              <a:buFont typeface="Arial" panose="020B0604020202020204" pitchFamily="34" charset="0"/>
              <a:buChar char="•"/>
            </a:pPr>
            <a:r>
              <a:rPr lang="en-US" dirty="0"/>
              <a:t>Jeffrey Skilling resigns in 2001</a:t>
            </a:r>
          </a:p>
          <a:p>
            <a:pPr>
              <a:buFont typeface="Arial" panose="020B0604020202020204" pitchFamily="34" charset="0"/>
              <a:buChar char="•"/>
            </a:pPr>
            <a:r>
              <a:rPr lang="en-US" dirty="0"/>
              <a:t>SEC investigation begins</a:t>
            </a:r>
          </a:p>
          <a:p>
            <a:endParaRPr lang="en-US" dirty="0"/>
          </a:p>
        </p:txBody>
      </p:sp>
    </p:spTree>
    <p:extLst>
      <p:ext uri="{BB962C8B-B14F-4D97-AF65-F5344CB8AC3E}">
        <p14:creationId xmlns:p14="http://schemas.microsoft.com/office/powerpoint/2010/main" val="36868115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63F7F-0F05-43BF-959A-6DE789DAC83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4D31242-096F-498B-8B64-239CA799B203}"/>
              </a:ext>
            </a:extLst>
          </p:cNvPr>
          <p:cNvPicPr>
            <a:picLocks noGrp="1" noChangeAspect="1"/>
          </p:cNvPicPr>
          <p:nvPr>
            <p:ph idx="1"/>
          </p:nvPr>
        </p:nvPicPr>
        <p:blipFill>
          <a:blip r:embed="rId2"/>
          <a:stretch>
            <a:fillRect/>
          </a:stretch>
        </p:blipFill>
        <p:spPr>
          <a:xfrm>
            <a:off x="1021182" y="962719"/>
            <a:ext cx="9573593" cy="5072325"/>
          </a:xfrm>
        </p:spPr>
      </p:pic>
    </p:spTree>
    <p:extLst>
      <p:ext uri="{BB962C8B-B14F-4D97-AF65-F5344CB8AC3E}">
        <p14:creationId xmlns:p14="http://schemas.microsoft.com/office/powerpoint/2010/main" val="2088079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ED9B6-E943-4328-B9B8-FA68D8A4E67D}"/>
              </a:ext>
            </a:extLst>
          </p:cNvPr>
          <p:cNvSpPr>
            <a:spLocks noGrp="1"/>
          </p:cNvSpPr>
          <p:nvPr>
            <p:ph type="title"/>
          </p:nvPr>
        </p:nvSpPr>
        <p:spPr/>
        <p:txBody>
          <a:bodyPr/>
          <a:lstStyle/>
          <a:p>
            <a:r>
              <a:rPr lang="en-US" dirty="0"/>
              <a:t>1. Introduction</a:t>
            </a:r>
          </a:p>
        </p:txBody>
      </p:sp>
      <p:sp>
        <p:nvSpPr>
          <p:cNvPr id="3" name="Content Placeholder 2">
            <a:extLst>
              <a:ext uri="{FF2B5EF4-FFF2-40B4-BE49-F238E27FC236}">
                <a16:creationId xmlns:a16="http://schemas.microsoft.com/office/drawing/2014/main" id="{8D4769DB-5D9C-40CC-8A03-EBA53B23DF85}"/>
              </a:ext>
            </a:extLst>
          </p:cNvPr>
          <p:cNvSpPr>
            <a:spLocks noGrp="1"/>
          </p:cNvSpPr>
          <p:nvPr>
            <p:ph idx="1"/>
          </p:nvPr>
        </p:nvSpPr>
        <p:spPr/>
        <p:txBody>
          <a:bodyPr>
            <a:normAutofit/>
          </a:bodyPr>
          <a:lstStyle/>
          <a:p>
            <a:r>
              <a:rPr lang="en-US" b="1" dirty="0">
                <a:solidFill>
                  <a:schemeClr val="tx1"/>
                </a:solidFill>
              </a:rPr>
              <a:t>Founded:</a:t>
            </a:r>
            <a:r>
              <a:rPr lang="en-US" dirty="0">
                <a:solidFill>
                  <a:schemeClr val="tx1"/>
                </a:solidFill>
              </a:rPr>
              <a:t> 1985 by Kenneth Lay</a:t>
            </a:r>
          </a:p>
          <a:p>
            <a:r>
              <a:rPr lang="en-US" b="1" dirty="0">
                <a:solidFill>
                  <a:schemeClr val="tx1"/>
                </a:solidFill>
              </a:rPr>
              <a:t>Headquarters:</a:t>
            </a:r>
            <a:r>
              <a:rPr lang="en-US" dirty="0">
                <a:solidFill>
                  <a:schemeClr val="tx1"/>
                </a:solidFill>
              </a:rPr>
              <a:t> Houston, Texas, USA</a:t>
            </a:r>
          </a:p>
          <a:p>
            <a:r>
              <a:rPr lang="en-US" dirty="0">
                <a:solidFill>
                  <a:schemeClr val="tx1"/>
                </a:solidFill>
              </a:rPr>
              <a:t>With the merger of Houston Natural Gas and </a:t>
            </a:r>
            <a:r>
              <a:rPr lang="en-US" dirty="0" err="1">
                <a:solidFill>
                  <a:schemeClr val="tx1"/>
                </a:solidFill>
              </a:rPr>
              <a:t>InterNorth</a:t>
            </a:r>
            <a:endParaRPr lang="en-US" dirty="0">
              <a:solidFill>
                <a:schemeClr val="tx1"/>
              </a:solidFill>
            </a:endParaRPr>
          </a:p>
          <a:p>
            <a:r>
              <a:rPr lang="en-US" b="1" dirty="0">
                <a:solidFill>
                  <a:schemeClr val="tx1"/>
                </a:solidFill>
              </a:rPr>
              <a:t>Original focus:</a:t>
            </a:r>
            <a:r>
              <a:rPr lang="en-US" dirty="0">
                <a:solidFill>
                  <a:schemeClr val="tx1"/>
                </a:solidFill>
              </a:rPr>
              <a:t> Natural Gas and Energy Trading</a:t>
            </a:r>
          </a:p>
          <a:p>
            <a:r>
              <a:rPr lang="en-US" b="1" dirty="0">
                <a:solidFill>
                  <a:schemeClr val="tx1"/>
                </a:solidFill>
              </a:rPr>
              <a:t>Major Player:</a:t>
            </a:r>
            <a:r>
              <a:rPr lang="en-US" dirty="0">
                <a:solidFill>
                  <a:schemeClr val="tx1"/>
                </a:solidFill>
              </a:rPr>
              <a:t> Electricity, natural gas, communications and pulp &amp; Paper Industry	</a:t>
            </a:r>
          </a:p>
          <a:p>
            <a:r>
              <a:rPr lang="en-US" b="1" i="0" u="none" strike="noStrike" dirty="0">
                <a:solidFill>
                  <a:schemeClr val="tx1"/>
                </a:solidFill>
                <a:effectLst/>
              </a:rPr>
              <a:t>Peak Success:</a:t>
            </a:r>
            <a:r>
              <a:rPr lang="en-US" b="0" i="0" u="none" strike="noStrike" dirty="0">
                <a:solidFill>
                  <a:schemeClr val="tx1"/>
                </a:solidFill>
                <a:effectLst/>
              </a:rPr>
              <a:t> Became one of the largest energy companies in the world, with a market value of over $60 billion.</a:t>
            </a:r>
          </a:p>
        </p:txBody>
      </p:sp>
    </p:spTree>
    <p:extLst>
      <p:ext uri="{BB962C8B-B14F-4D97-AF65-F5344CB8AC3E}">
        <p14:creationId xmlns:p14="http://schemas.microsoft.com/office/powerpoint/2010/main" val="42228576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28E97-785C-48CF-97E1-3DF21C7A996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81482F4-B7A2-42C6-BD31-5B7DF50F4730}"/>
              </a:ext>
            </a:extLst>
          </p:cNvPr>
          <p:cNvSpPr>
            <a:spLocks noGrp="1"/>
          </p:cNvSpPr>
          <p:nvPr>
            <p:ph idx="1"/>
          </p:nvPr>
        </p:nvSpPr>
        <p:spPr/>
        <p:txBody>
          <a:bodyPr/>
          <a:lstStyle/>
          <a:p>
            <a:endParaRPr lang="en-US"/>
          </a:p>
        </p:txBody>
      </p:sp>
      <p:pic>
        <p:nvPicPr>
          <p:cNvPr id="6146" name="Picture 2" descr="Enron Corporation - Financial Scandals, Scoundrels &amp; Crises">
            <a:extLst>
              <a:ext uri="{FF2B5EF4-FFF2-40B4-BE49-F238E27FC236}">
                <a16:creationId xmlns:a16="http://schemas.microsoft.com/office/drawing/2014/main" id="{7C2E2BD8-E566-40C8-97F8-9C15748911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14313"/>
            <a:ext cx="11430000" cy="642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9457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82B40-AFB6-48C4-B634-B1F0E6E7F7D4}"/>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A578CCDB-0E73-4340-8401-8163F3861586}"/>
              </a:ext>
            </a:extLst>
          </p:cNvPr>
          <p:cNvSpPr>
            <a:spLocks noGrp="1"/>
          </p:cNvSpPr>
          <p:nvPr>
            <p:ph idx="1"/>
          </p:nvPr>
        </p:nvSpPr>
        <p:spPr/>
        <p:txBody>
          <a:bodyPr/>
          <a:lstStyle/>
          <a:p>
            <a:endParaRPr lang="en-US" dirty="0"/>
          </a:p>
        </p:txBody>
      </p:sp>
      <p:pic>
        <p:nvPicPr>
          <p:cNvPr id="3078" name="Picture 6" descr="What will be next : r/meme">
            <a:extLst>
              <a:ext uri="{FF2B5EF4-FFF2-40B4-BE49-F238E27FC236}">
                <a16:creationId xmlns:a16="http://schemas.microsoft.com/office/drawing/2014/main" id="{9BE953FC-B595-4D89-B9A8-7B4DC41C4D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996"/>
          <a:stretch/>
        </p:blipFill>
        <p:spPr bwMode="auto">
          <a:xfrm>
            <a:off x="2968900" y="834501"/>
            <a:ext cx="5899892" cy="5053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63170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94408-12A0-40CE-84BB-B488672D1E5B}"/>
              </a:ext>
            </a:extLst>
          </p:cNvPr>
          <p:cNvSpPr>
            <a:spLocks noGrp="1"/>
          </p:cNvSpPr>
          <p:nvPr>
            <p:ph type="title"/>
          </p:nvPr>
        </p:nvSpPr>
        <p:spPr/>
        <p:txBody>
          <a:bodyPr/>
          <a:lstStyle/>
          <a:p>
            <a:r>
              <a:rPr lang="en-US" dirty="0"/>
              <a:t>Others Corporate Scandals Inspired</a:t>
            </a:r>
          </a:p>
        </p:txBody>
      </p:sp>
      <p:sp>
        <p:nvSpPr>
          <p:cNvPr id="3" name="Content Placeholder 2">
            <a:extLst>
              <a:ext uri="{FF2B5EF4-FFF2-40B4-BE49-F238E27FC236}">
                <a16:creationId xmlns:a16="http://schemas.microsoft.com/office/drawing/2014/main" id="{08E5ADBB-67C3-4E4E-A843-5FE7C668CD19}"/>
              </a:ext>
            </a:extLst>
          </p:cNvPr>
          <p:cNvSpPr>
            <a:spLocks noGrp="1"/>
          </p:cNvSpPr>
          <p:nvPr>
            <p:ph idx="1"/>
          </p:nvPr>
        </p:nvSpPr>
        <p:spPr/>
        <p:txBody>
          <a:bodyPr/>
          <a:lstStyle/>
          <a:p>
            <a:pPr>
              <a:buFont typeface="Arial" panose="020B0604020202020204" pitchFamily="34" charset="0"/>
              <a:buChar char="•"/>
            </a:pPr>
            <a:r>
              <a:rPr lang="en-US" dirty="0"/>
              <a:t>WorldCom</a:t>
            </a:r>
          </a:p>
          <a:p>
            <a:pPr marL="457200" lvl="1" indent="0">
              <a:buNone/>
            </a:pPr>
            <a:r>
              <a:rPr lang="en-US" dirty="0">
                <a:sym typeface="Wingdings" panose="05000000000000000000" pitchFamily="2" charset="2"/>
              </a:rPr>
              <a:t> Telecommunications Scandal Overstating $3.8 Billion </a:t>
            </a:r>
            <a:endParaRPr lang="en-US" dirty="0"/>
          </a:p>
          <a:p>
            <a:pPr>
              <a:buFont typeface="Arial" panose="020B0604020202020204" pitchFamily="34" charset="0"/>
              <a:buChar char="•"/>
            </a:pPr>
            <a:r>
              <a:rPr lang="en-US" dirty="0"/>
              <a:t>Lehman Brothers</a:t>
            </a:r>
          </a:p>
          <a:p>
            <a:pPr marL="457200" lvl="1" indent="0">
              <a:buNone/>
            </a:pPr>
            <a:r>
              <a:rPr lang="en-US" dirty="0">
                <a:sym typeface="Wingdings" panose="05000000000000000000" pitchFamily="2" charset="2"/>
              </a:rPr>
              <a:t> Major Investment Bank investing in risky mortgages leading massive bankruptcy contributing to 2008 crisis</a:t>
            </a:r>
            <a:endParaRPr lang="en-US" dirty="0"/>
          </a:p>
          <a:p>
            <a:pPr>
              <a:buFont typeface="Arial" panose="020B0604020202020204" pitchFamily="34" charset="0"/>
              <a:buChar char="•"/>
            </a:pPr>
            <a:r>
              <a:rPr lang="en-US" dirty="0"/>
              <a:t>Bernie Madoff Ponzi Scheme</a:t>
            </a:r>
          </a:p>
          <a:p>
            <a:pPr marL="457200" lvl="1" indent="0">
              <a:buNone/>
            </a:pPr>
            <a:r>
              <a:rPr lang="en-US" dirty="0">
                <a:sym typeface="Wingdings" panose="05000000000000000000" pitchFamily="2" charset="2"/>
              </a:rPr>
              <a:t>  Stock and Securities fraud in 2008</a:t>
            </a:r>
            <a:endParaRPr lang="en-US" dirty="0"/>
          </a:p>
          <a:p>
            <a:endParaRPr lang="en-US" dirty="0"/>
          </a:p>
        </p:txBody>
      </p:sp>
    </p:spTree>
    <p:extLst>
      <p:ext uri="{BB962C8B-B14F-4D97-AF65-F5344CB8AC3E}">
        <p14:creationId xmlns:p14="http://schemas.microsoft.com/office/powerpoint/2010/main" val="303769742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6"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wipe(down)">
                                      <p:cBhvr>
                                        <p:cTn id="29" dur="580">
                                          <p:stCondLst>
                                            <p:cond delay="0"/>
                                          </p:stCondLst>
                                        </p:cTn>
                                        <p:tgtEl>
                                          <p:spTgt spid="3">
                                            <p:txEl>
                                              <p:pRg st="4" end="4"/>
                                            </p:txEl>
                                          </p:spTgt>
                                        </p:tgtEl>
                                      </p:cBhvr>
                                    </p:animEffect>
                                    <p:anim calcmode="lin" valueType="num">
                                      <p:cBhvr>
                                        <p:cTn id="30"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35" dur="26">
                                          <p:stCondLst>
                                            <p:cond delay="650"/>
                                          </p:stCondLst>
                                        </p:cTn>
                                        <p:tgtEl>
                                          <p:spTgt spid="3">
                                            <p:txEl>
                                              <p:pRg st="4" end="4"/>
                                            </p:txEl>
                                          </p:spTgt>
                                        </p:tgtEl>
                                      </p:cBhvr>
                                      <p:to x="100000" y="60000"/>
                                    </p:animScale>
                                    <p:animScale>
                                      <p:cBhvr>
                                        <p:cTn id="36" dur="166" decel="50000">
                                          <p:stCondLst>
                                            <p:cond delay="676"/>
                                          </p:stCondLst>
                                        </p:cTn>
                                        <p:tgtEl>
                                          <p:spTgt spid="3">
                                            <p:txEl>
                                              <p:pRg st="4" end="4"/>
                                            </p:txEl>
                                          </p:spTgt>
                                        </p:tgtEl>
                                      </p:cBhvr>
                                      <p:to x="100000" y="100000"/>
                                    </p:animScale>
                                    <p:animScale>
                                      <p:cBhvr>
                                        <p:cTn id="37" dur="26">
                                          <p:stCondLst>
                                            <p:cond delay="1312"/>
                                          </p:stCondLst>
                                        </p:cTn>
                                        <p:tgtEl>
                                          <p:spTgt spid="3">
                                            <p:txEl>
                                              <p:pRg st="4" end="4"/>
                                            </p:txEl>
                                          </p:spTgt>
                                        </p:tgtEl>
                                      </p:cBhvr>
                                      <p:to x="100000" y="80000"/>
                                    </p:animScale>
                                    <p:animScale>
                                      <p:cBhvr>
                                        <p:cTn id="38" dur="166" decel="50000">
                                          <p:stCondLst>
                                            <p:cond delay="1338"/>
                                          </p:stCondLst>
                                        </p:cTn>
                                        <p:tgtEl>
                                          <p:spTgt spid="3">
                                            <p:txEl>
                                              <p:pRg st="4" end="4"/>
                                            </p:txEl>
                                          </p:spTgt>
                                        </p:tgtEl>
                                      </p:cBhvr>
                                      <p:to x="100000" y="100000"/>
                                    </p:animScale>
                                    <p:animScale>
                                      <p:cBhvr>
                                        <p:cTn id="39" dur="26">
                                          <p:stCondLst>
                                            <p:cond delay="1642"/>
                                          </p:stCondLst>
                                        </p:cTn>
                                        <p:tgtEl>
                                          <p:spTgt spid="3">
                                            <p:txEl>
                                              <p:pRg st="4" end="4"/>
                                            </p:txEl>
                                          </p:spTgt>
                                        </p:tgtEl>
                                      </p:cBhvr>
                                      <p:to x="100000" y="90000"/>
                                    </p:animScale>
                                    <p:animScale>
                                      <p:cBhvr>
                                        <p:cTn id="40" dur="166" decel="50000">
                                          <p:stCondLst>
                                            <p:cond delay="1668"/>
                                          </p:stCondLst>
                                        </p:cTn>
                                        <p:tgtEl>
                                          <p:spTgt spid="3">
                                            <p:txEl>
                                              <p:pRg st="4" end="4"/>
                                            </p:txEl>
                                          </p:spTgt>
                                        </p:tgtEl>
                                      </p:cBhvr>
                                      <p:to x="100000" y="100000"/>
                                    </p:animScale>
                                    <p:animScale>
                                      <p:cBhvr>
                                        <p:cTn id="41" dur="26">
                                          <p:stCondLst>
                                            <p:cond delay="1808"/>
                                          </p:stCondLst>
                                        </p:cTn>
                                        <p:tgtEl>
                                          <p:spTgt spid="3">
                                            <p:txEl>
                                              <p:pRg st="4" end="4"/>
                                            </p:txEl>
                                          </p:spTgt>
                                        </p:tgtEl>
                                      </p:cBhvr>
                                      <p:to x="100000" y="95000"/>
                                    </p:animScale>
                                    <p:animScale>
                                      <p:cBhvr>
                                        <p:cTn id="42" dur="166" decel="50000">
                                          <p:stCondLst>
                                            <p:cond delay="1834"/>
                                          </p:stCondLst>
                                        </p:cTn>
                                        <p:tgtEl>
                                          <p:spTgt spid="3">
                                            <p:txEl>
                                              <p:pRg st="4" end="4"/>
                                            </p:txEl>
                                          </p:spTgt>
                                        </p:tgtEl>
                                      </p:cBhvr>
                                      <p:to x="100000" y="100000"/>
                                    </p:animScale>
                                  </p:childTnLst>
                                </p:cTn>
                              </p:par>
                              <p:par>
                                <p:cTn id="43" presetID="26" presetClass="entr" presetSubtype="0" fill="hold" nodeType="with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animEffect transition="in" filter="wipe(down)">
                                      <p:cBhvr>
                                        <p:cTn id="45" dur="580">
                                          <p:stCondLst>
                                            <p:cond delay="0"/>
                                          </p:stCondLst>
                                        </p:cTn>
                                        <p:tgtEl>
                                          <p:spTgt spid="3">
                                            <p:txEl>
                                              <p:pRg st="5" end="5"/>
                                            </p:txEl>
                                          </p:spTgt>
                                        </p:tgtEl>
                                      </p:cBhvr>
                                    </p:animEffect>
                                    <p:anim calcmode="lin" valueType="num">
                                      <p:cBhvr>
                                        <p:cTn id="46"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51" dur="26">
                                          <p:stCondLst>
                                            <p:cond delay="650"/>
                                          </p:stCondLst>
                                        </p:cTn>
                                        <p:tgtEl>
                                          <p:spTgt spid="3">
                                            <p:txEl>
                                              <p:pRg st="5" end="5"/>
                                            </p:txEl>
                                          </p:spTgt>
                                        </p:tgtEl>
                                      </p:cBhvr>
                                      <p:to x="100000" y="60000"/>
                                    </p:animScale>
                                    <p:animScale>
                                      <p:cBhvr>
                                        <p:cTn id="52" dur="166" decel="50000">
                                          <p:stCondLst>
                                            <p:cond delay="676"/>
                                          </p:stCondLst>
                                        </p:cTn>
                                        <p:tgtEl>
                                          <p:spTgt spid="3">
                                            <p:txEl>
                                              <p:pRg st="5" end="5"/>
                                            </p:txEl>
                                          </p:spTgt>
                                        </p:tgtEl>
                                      </p:cBhvr>
                                      <p:to x="100000" y="100000"/>
                                    </p:animScale>
                                    <p:animScale>
                                      <p:cBhvr>
                                        <p:cTn id="53" dur="26">
                                          <p:stCondLst>
                                            <p:cond delay="1312"/>
                                          </p:stCondLst>
                                        </p:cTn>
                                        <p:tgtEl>
                                          <p:spTgt spid="3">
                                            <p:txEl>
                                              <p:pRg st="5" end="5"/>
                                            </p:txEl>
                                          </p:spTgt>
                                        </p:tgtEl>
                                      </p:cBhvr>
                                      <p:to x="100000" y="80000"/>
                                    </p:animScale>
                                    <p:animScale>
                                      <p:cBhvr>
                                        <p:cTn id="54" dur="166" decel="50000">
                                          <p:stCondLst>
                                            <p:cond delay="1338"/>
                                          </p:stCondLst>
                                        </p:cTn>
                                        <p:tgtEl>
                                          <p:spTgt spid="3">
                                            <p:txEl>
                                              <p:pRg st="5" end="5"/>
                                            </p:txEl>
                                          </p:spTgt>
                                        </p:tgtEl>
                                      </p:cBhvr>
                                      <p:to x="100000" y="100000"/>
                                    </p:animScale>
                                    <p:animScale>
                                      <p:cBhvr>
                                        <p:cTn id="55" dur="26">
                                          <p:stCondLst>
                                            <p:cond delay="1642"/>
                                          </p:stCondLst>
                                        </p:cTn>
                                        <p:tgtEl>
                                          <p:spTgt spid="3">
                                            <p:txEl>
                                              <p:pRg st="5" end="5"/>
                                            </p:txEl>
                                          </p:spTgt>
                                        </p:tgtEl>
                                      </p:cBhvr>
                                      <p:to x="100000" y="90000"/>
                                    </p:animScale>
                                    <p:animScale>
                                      <p:cBhvr>
                                        <p:cTn id="56" dur="166" decel="50000">
                                          <p:stCondLst>
                                            <p:cond delay="1668"/>
                                          </p:stCondLst>
                                        </p:cTn>
                                        <p:tgtEl>
                                          <p:spTgt spid="3">
                                            <p:txEl>
                                              <p:pRg st="5" end="5"/>
                                            </p:txEl>
                                          </p:spTgt>
                                        </p:tgtEl>
                                      </p:cBhvr>
                                      <p:to x="100000" y="100000"/>
                                    </p:animScale>
                                    <p:animScale>
                                      <p:cBhvr>
                                        <p:cTn id="57" dur="26">
                                          <p:stCondLst>
                                            <p:cond delay="1808"/>
                                          </p:stCondLst>
                                        </p:cTn>
                                        <p:tgtEl>
                                          <p:spTgt spid="3">
                                            <p:txEl>
                                              <p:pRg st="5" end="5"/>
                                            </p:txEl>
                                          </p:spTgt>
                                        </p:tgtEl>
                                      </p:cBhvr>
                                      <p:to x="100000" y="95000"/>
                                    </p:animScale>
                                    <p:animScale>
                                      <p:cBhvr>
                                        <p:cTn id="58" dur="166" decel="50000">
                                          <p:stCondLst>
                                            <p:cond delay="1834"/>
                                          </p:stCondLst>
                                        </p:cTn>
                                        <p:tgtEl>
                                          <p:spTgt spid="3">
                                            <p:txEl>
                                              <p:pRg st="5" end="5"/>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36EA0-DF00-4727-B5CE-BF9052742576}"/>
              </a:ext>
            </a:extLst>
          </p:cNvPr>
          <p:cNvSpPr>
            <a:spLocks noGrp="1"/>
          </p:cNvSpPr>
          <p:nvPr>
            <p:ph type="title"/>
          </p:nvPr>
        </p:nvSpPr>
        <p:spPr/>
        <p:txBody>
          <a:bodyPr/>
          <a:lstStyle/>
          <a:p>
            <a:r>
              <a:rPr lang="en-US" dirty="0"/>
              <a:t>Backlogs</a:t>
            </a:r>
          </a:p>
        </p:txBody>
      </p:sp>
      <p:sp>
        <p:nvSpPr>
          <p:cNvPr id="3" name="Content Placeholder 2">
            <a:extLst>
              <a:ext uri="{FF2B5EF4-FFF2-40B4-BE49-F238E27FC236}">
                <a16:creationId xmlns:a16="http://schemas.microsoft.com/office/drawing/2014/main" id="{DD8AEEF5-F7A0-4814-AEA7-3809507E6187}"/>
              </a:ext>
            </a:extLst>
          </p:cNvPr>
          <p:cNvSpPr>
            <a:spLocks noGrp="1"/>
          </p:cNvSpPr>
          <p:nvPr>
            <p:ph idx="1"/>
          </p:nvPr>
        </p:nvSpPr>
        <p:spPr/>
        <p:txBody>
          <a:bodyPr/>
          <a:lstStyle/>
          <a:p>
            <a:r>
              <a:rPr lang="en-US" dirty="0"/>
              <a:t>Investors Lost Billions</a:t>
            </a:r>
          </a:p>
          <a:p>
            <a:r>
              <a:rPr lang="en-US" dirty="0"/>
              <a:t>CEO and COO charged for Fraud</a:t>
            </a:r>
          </a:p>
          <a:p>
            <a:r>
              <a:rPr lang="en-US" dirty="0"/>
              <a:t>Thousand Lost Jobs</a:t>
            </a:r>
          </a:p>
          <a:p>
            <a:r>
              <a:rPr lang="en-US" dirty="0"/>
              <a:t>Emotional and Financial Damage</a:t>
            </a:r>
          </a:p>
          <a:p>
            <a:r>
              <a:rPr lang="en-US" dirty="0"/>
              <a:t>Damage to public trust on public companies</a:t>
            </a:r>
          </a:p>
        </p:txBody>
      </p:sp>
    </p:spTree>
    <p:extLst>
      <p:ext uri="{BB962C8B-B14F-4D97-AF65-F5344CB8AC3E}">
        <p14:creationId xmlns:p14="http://schemas.microsoft.com/office/powerpoint/2010/main" val="25029234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F20C8-BA32-4FC6-9931-86F7EB892EB0}"/>
              </a:ext>
            </a:extLst>
          </p:cNvPr>
          <p:cNvSpPr>
            <a:spLocks noGrp="1"/>
          </p:cNvSpPr>
          <p:nvPr>
            <p:ph type="title"/>
          </p:nvPr>
        </p:nvSpPr>
        <p:spPr/>
        <p:txBody>
          <a:bodyPr/>
          <a:lstStyle/>
          <a:p>
            <a:r>
              <a:rPr lang="en-US" dirty="0"/>
              <a:t>Takeaway</a:t>
            </a:r>
          </a:p>
        </p:txBody>
      </p:sp>
      <p:sp>
        <p:nvSpPr>
          <p:cNvPr id="3" name="Content Placeholder 2">
            <a:extLst>
              <a:ext uri="{FF2B5EF4-FFF2-40B4-BE49-F238E27FC236}">
                <a16:creationId xmlns:a16="http://schemas.microsoft.com/office/drawing/2014/main" id="{83B051E0-5720-4F58-86D9-B325E3E42EB0}"/>
              </a:ext>
            </a:extLst>
          </p:cNvPr>
          <p:cNvSpPr>
            <a:spLocks noGrp="1"/>
          </p:cNvSpPr>
          <p:nvPr>
            <p:ph idx="1"/>
          </p:nvPr>
        </p:nvSpPr>
        <p:spPr/>
        <p:txBody>
          <a:bodyPr/>
          <a:lstStyle/>
          <a:p>
            <a:pPr>
              <a:buFont typeface="Arial" panose="020B0604020202020204" pitchFamily="34" charset="0"/>
              <a:buChar char="•"/>
            </a:pPr>
            <a:r>
              <a:rPr lang="en-US" dirty="0"/>
              <a:t>Importance of transparency in financial reporting</a:t>
            </a:r>
          </a:p>
          <a:p>
            <a:pPr>
              <a:buFont typeface="Arial" panose="020B0604020202020204" pitchFamily="34" charset="0"/>
              <a:buChar char="•"/>
            </a:pPr>
            <a:r>
              <a:rPr lang="en-US" dirty="0"/>
              <a:t>Need for ethical corporate governance</a:t>
            </a:r>
          </a:p>
          <a:p>
            <a:pPr>
              <a:buFont typeface="Arial" panose="020B0604020202020204" pitchFamily="34" charset="0"/>
              <a:buChar char="•"/>
            </a:pPr>
            <a:r>
              <a:rPr lang="en-US" dirty="0"/>
              <a:t>Role of auditors in preventing fraud</a:t>
            </a:r>
          </a:p>
          <a:p>
            <a:endParaRPr lang="en-US" dirty="0"/>
          </a:p>
        </p:txBody>
      </p:sp>
    </p:spTree>
    <p:extLst>
      <p:ext uri="{BB962C8B-B14F-4D97-AF65-F5344CB8AC3E}">
        <p14:creationId xmlns:p14="http://schemas.microsoft.com/office/powerpoint/2010/main" val="42414625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up close image of waves">
            <a:extLst>
              <a:ext uri="{FF2B5EF4-FFF2-40B4-BE49-F238E27FC236}">
                <a16:creationId xmlns:a16="http://schemas.microsoft.com/office/drawing/2014/main" id="{692B3DD6-F115-484E-A49B-A9F70B6E8A2E}"/>
              </a:ext>
            </a:extLst>
          </p:cNvPr>
          <p:cNvPicPr>
            <a:picLocks noChangeAspect="1"/>
          </p:cNvPicPr>
          <p:nvPr/>
        </p:nvPicPr>
        <p:blipFill rotWithShape="1">
          <a:blip r:embed="rId3">
            <a:alphaModFix amt="25000"/>
          </a:blip>
          <a:srcRect b="15730"/>
          <a:stretch/>
        </p:blipFill>
        <p:spPr>
          <a:xfrm>
            <a:off x="20" y="1"/>
            <a:ext cx="12191980" cy="6858000"/>
          </a:xfrm>
          <a:prstGeom prst="rect">
            <a:avLst/>
          </a:prstGeom>
        </p:spPr>
      </p:pic>
      <p:sp>
        <p:nvSpPr>
          <p:cNvPr id="2" name="Title 1">
            <a:extLst>
              <a:ext uri="{FF2B5EF4-FFF2-40B4-BE49-F238E27FC236}">
                <a16:creationId xmlns:a16="http://schemas.microsoft.com/office/drawing/2014/main" id="{3312E85E-DDC7-4684-AF8D-342EF677FB0D}"/>
              </a:ext>
            </a:extLst>
          </p:cNvPr>
          <p:cNvSpPr>
            <a:spLocks noGrp="1"/>
          </p:cNvSpPr>
          <p:nvPr>
            <p:ph type="title"/>
          </p:nvPr>
        </p:nvSpPr>
        <p:spPr>
          <a:xfrm>
            <a:off x="838200" y="365125"/>
            <a:ext cx="10515600" cy="1325563"/>
          </a:xfrm>
        </p:spPr>
        <p:txBody>
          <a:bodyPr>
            <a:normAutofit/>
          </a:bodyPr>
          <a:lstStyle/>
          <a:p>
            <a:r>
              <a:rPr lang="en-US" dirty="0"/>
              <a:t>Short Summary</a:t>
            </a:r>
          </a:p>
        </p:txBody>
      </p:sp>
      <p:graphicFrame>
        <p:nvGraphicFramePr>
          <p:cNvPr id="9" name="Content Placeholder 4" descr="hexagon timeline SmartArt&#10;">
            <a:extLst>
              <a:ext uri="{FF2B5EF4-FFF2-40B4-BE49-F238E27FC236}">
                <a16:creationId xmlns:a16="http://schemas.microsoft.com/office/drawing/2014/main" id="{CDAA796B-5E0C-4784-AC0C-18E4FB5F19E6}"/>
              </a:ext>
            </a:extLst>
          </p:cNvPr>
          <p:cNvGraphicFramePr>
            <a:graphicFrameLocks noGrp="1"/>
          </p:cNvGraphicFramePr>
          <p:nvPr>
            <p:ph idx="1"/>
            <p:extLst>
              <p:ext uri="{D42A27DB-BD31-4B8C-83A1-F6EECF244321}">
                <p14:modId xmlns:p14="http://schemas.microsoft.com/office/powerpoint/2010/main" val="403008652"/>
              </p:ext>
            </p:extLst>
          </p:nvPr>
        </p:nvGraphicFramePr>
        <p:xfrm>
          <a:off x="1120000" y="1825625"/>
          <a:ext cx="102338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929576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A93F9-E11B-3307-94EE-CE364916C0C9}"/>
              </a:ext>
            </a:extLst>
          </p:cNvPr>
          <p:cNvSpPr>
            <a:spLocks noGrp="1"/>
          </p:cNvSpPr>
          <p:nvPr>
            <p:ph type="title"/>
          </p:nvPr>
        </p:nvSpPr>
        <p:spPr/>
        <p:txBody>
          <a:bodyPr/>
          <a:lstStyle/>
          <a:p>
            <a:r>
              <a:rPr lang="en-US" dirty="0"/>
              <a:t>Lessons Learned</a:t>
            </a:r>
          </a:p>
        </p:txBody>
      </p:sp>
      <p:sp>
        <p:nvSpPr>
          <p:cNvPr id="3" name="Content Placeholder 2">
            <a:extLst>
              <a:ext uri="{FF2B5EF4-FFF2-40B4-BE49-F238E27FC236}">
                <a16:creationId xmlns:a16="http://schemas.microsoft.com/office/drawing/2014/main" id="{AD461FAD-1AC2-63BF-7490-1CBE23A9790C}"/>
              </a:ext>
            </a:extLst>
          </p:cNvPr>
          <p:cNvSpPr>
            <a:spLocks noGrp="1"/>
          </p:cNvSpPr>
          <p:nvPr>
            <p:ph idx="1"/>
          </p:nvPr>
        </p:nvSpPr>
        <p:spPr/>
        <p:txBody>
          <a:bodyPr>
            <a:noAutofit/>
          </a:bodyPr>
          <a:lstStyle/>
          <a:p>
            <a:pPr marL="0" indent="0" rtl="0">
              <a:buNone/>
            </a:pPr>
            <a:r>
              <a:rPr lang="en-US" sz="2400" b="1" i="0" u="none" strike="noStrike" dirty="0">
                <a:solidFill>
                  <a:schemeClr val="tx1"/>
                </a:solidFill>
                <a:effectLst/>
              </a:rPr>
              <a:t>1. Ethical Leadership</a:t>
            </a:r>
            <a:br>
              <a:rPr lang="en-US" sz="2400" b="0" dirty="0">
                <a:solidFill>
                  <a:schemeClr val="tx1"/>
                </a:solidFill>
                <a:effectLst/>
              </a:rPr>
            </a:br>
            <a:r>
              <a:rPr lang="en-US" sz="2400" b="0" dirty="0">
                <a:solidFill>
                  <a:schemeClr val="tx1"/>
                </a:solidFill>
                <a:effectLst/>
              </a:rPr>
              <a:t>	</a:t>
            </a:r>
            <a:r>
              <a:rPr lang="en-US" sz="2400" b="0" i="0" u="none" strike="noStrike" dirty="0">
                <a:solidFill>
                  <a:schemeClr val="tx1"/>
                </a:solidFill>
                <a:effectLst/>
              </a:rPr>
              <a:t>Robust corporate culture promoting integrity at all levels</a:t>
            </a:r>
            <a:endParaRPr lang="en-US" sz="2400" b="0" dirty="0">
              <a:solidFill>
                <a:schemeClr val="tx1"/>
              </a:solidFill>
              <a:effectLst/>
            </a:endParaRPr>
          </a:p>
          <a:p>
            <a:pPr marL="0" indent="0" rtl="0">
              <a:buNone/>
            </a:pPr>
            <a:r>
              <a:rPr lang="en-US" sz="2400" b="1" i="0" u="none" strike="noStrike" dirty="0">
                <a:solidFill>
                  <a:schemeClr val="tx1"/>
                </a:solidFill>
                <a:effectLst/>
              </a:rPr>
              <a:t>2. Effective Internal Controls</a:t>
            </a:r>
            <a:endParaRPr lang="en-US" sz="2400" b="0" dirty="0">
              <a:solidFill>
                <a:schemeClr val="tx1"/>
              </a:solidFill>
              <a:effectLst/>
            </a:endParaRPr>
          </a:p>
          <a:p>
            <a:pPr marL="0" indent="0" rtl="0">
              <a:buNone/>
            </a:pPr>
            <a:r>
              <a:rPr lang="en-US" sz="2400" b="0" i="0" u="none" strike="noStrike" dirty="0">
                <a:solidFill>
                  <a:schemeClr val="tx1"/>
                </a:solidFill>
                <a:effectLst/>
              </a:rPr>
              <a:t>	Strong, regularly reviewed audit processes and internal controls</a:t>
            </a:r>
            <a:endParaRPr lang="en-US" sz="2400" b="0" dirty="0">
              <a:solidFill>
                <a:schemeClr val="tx1"/>
              </a:solidFill>
              <a:effectLst/>
            </a:endParaRPr>
          </a:p>
          <a:p>
            <a:pPr marL="0" indent="0" rtl="0">
              <a:buNone/>
            </a:pPr>
            <a:r>
              <a:rPr lang="en-US" sz="2400" b="1" i="0" u="none" strike="noStrike" dirty="0">
                <a:solidFill>
                  <a:schemeClr val="tx1"/>
                </a:solidFill>
                <a:effectLst/>
              </a:rPr>
              <a:t>3. Independent Oversight</a:t>
            </a:r>
            <a:endParaRPr lang="en-US" sz="2400" b="0" dirty="0">
              <a:solidFill>
                <a:schemeClr val="tx1"/>
              </a:solidFill>
              <a:effectLst/>
            </a:endParaRPr>
          </a:p>
          <a:p>
            <a:pPr marL="0" indent="0" rtl="0">
              <a:buNone/>
            </a:pPr>
            <a:r>
              <a:rPr lang="en-US" sz="2400" b="0" i="0" u="none" strike="noStrike" dirty="0">
                <a:solidFill>
                  <a:schemeClr val="tx1"/>
                </a:solidFill>
                <a:effectLst/>
              </a:rPr>
              <a:t>	Active, engaged boards with diverse skills and perspectives</a:t>
            </a:r>
            <a:endParaRPr lang="en-US" sz="2400" b="0" dirty="0">
              <a:solidFill>
                <a:schemeClr val="tx1"/>
              </a:solidFill>
              <a:effectLst/>
            </a:endParaRPr>
          </a:p>
          <a:p>
            <a:pPr marL="0" indent="0" rtl="0">
              <a:buNone/>
            </a:pPr>
            <a:r>
              <a:rPr lang="en-US" sz="2400" b="1" i="0" u="none" strike="noStrike" dirty="0">
                <a:solidFill>
                  <a:schemeClr val="tx1"/>
                </a:solidFill>
                <a:effectLst/>
              </a:rPr>
              <a:t>4. Transparent Communication</a:t>
            </a:r>
            <a:endParaRPr lang="en-US" sz="2400" b="0" dirty="0">
              <a:solidFill>
                <a:schemeClr val="tx1"/>
              </a:solidFill>
              <a:effectLst/>
            </a:endParaRPr>
          </a:p>
          <a:p>
            <a:pPr marL="0" indent="0" rtl="0">
              <a:buNone/>
            </a:pPr>
            <a:r>
              <a:rPr lang="en-US" sz="2400" b="0" i="0" u="none" strike="noStrike" dirty="0">
                <a:solidFill>
                  <a:schemeClr val="tx1"/>
                </a:solidFill>
                <a:effectLst/>
              </a:rPr>
              <a:t>	Clear, honest reporting to stakeholders</a:t>
            </a:r>
            <a:endParaRPr lang="en-US" sz="2400" b="0" dirty="0">
              <a:solidFill>
                <a:schemeClr val="tx1"/>
              </a:solidFill>
              <a:effectLst/>
            </a:endParaRPr>
          </a:p>
          <a:p>
            <a:pPr marL="0" indent="0" rtl="0">
              <a:buNone/>
            </a:pPr>
            <a:r>
              <a:rPr lang="en-US" sz="2400" b="1" i="0" u="none" strike="noStrike" dirty="0">
                <a:solidFill>
                  <a:schemeClr val="tx1"/>
                </a:solidFill>
                <a:effectLst/>
              </a:rPr>
              <a:t>5. Responsive Regulatory Environment</a:t>
            </a:r>
            <a:endParaRPr lang="en-US" sz="2400" b="0" dirty="0">
              <a:solidFill>
                <a:schemeClr val="tx1"/>
              </a:solidFill>
              <a:effectLst/>
            </a:endParaRPr>
          </a:p>
          <a:p>
            <a:pPr marL="0" indent="0" rtl="0">
              <a:buNone/>
            </a:pPr>
            <a:r>
              <a:rPr lang="en-US" sz="2400" b="0" i="0" u="none" strike="noStrike" dirty="0">
                <a:solidFill>
                  <a:schemeClr val="tx1"/>
                </a:solidFill>
                <a:effectLst/>
              </a:rPr>
              <a:t>	Adaptive laws and regulations ensuring accountability</a:t>
            </a:r>
            <a:endParaRPr lang="en-US" sz="2400" b="0" dirty="0">
              <a:solidFill>
                <a:schemeClr val="tx1"/>
              </a:solidFill>
              <a:effectLst/>
            </a:endParaRPr>
          </a:p>
        </p:txBody>
      </p:sp>
    </p:spTree>
    <p:extLst>
      <p:ext uri="{BB962C8B-B14F-4D97-AF65-F5344CB8AC3E}">
        <p14:creationId xmlns:p14="http://schemas.microsoft.com/office/powerpoint/2010/main" val="26475707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05FD2-41D2-429A-8CBA-88BEBBE6BFBC}"/>
              </a:ext>
            </a:extLst>
          </p:cNvPr>
          <p:cNvSpPr>
            <a:spLocks noGrp="1"/>
          </p:cNvSpPr>
          <p:nvPr>
            <p:ph type="title"/>
          </p:nvPr>
        </p:nvSpPr>
        <p:spPr/>
        <p:txBody>
          <a:bodyPr/>
          <a:lstStyle/>
          <a:p>
            <a:r>
              <a:rPr lang="en-US" dirty="0"/>
              <a:t>Still a Legacy</a:t>
            </a:r>
          </a:p>
        </p:txBody>
      </p:sp>
      <p:sp>
        <p:nvSpPr>
          <p:cNvPr id="3" name="Content Placeholder 2">
            <a:extLst>
              <a:ext uri="{FF2B5EF4-FFF2-40B4-BE49-F238E27FC236}">
                <a16:creationId xmlns:a16="http://schemas.microsoft.com/office/drawing/2014/main" id="{2B0DFABB-757C-4349-BF58-1AEB09A365A1}"/>
              </a:ext>
            </a:extLst>
          </p:cNvPr>
          <p:cNvSpPr>
            <a:spLocks noGrp="1"/>
          </p:cNvSpPr>
          <p:nvPr>
            <p:ph idx="1"/>
          </p:nvPr>
        </p:nvSpPr>
        <p:spPr/>
        <p:txBody>
          <a:bodyPr/>
          <a:lstStyle/>
          <a:p>
            <a:pPr>
              <a:buFont typeface="Arial" panose="020B0604020202020204" pitchFamily="34" charset="0"/>
              <a:buChar char="•"/>
            </a:pPr>
            <a:r>
              <a:rPr lang="en-US" dirty="0"/>
              <a:t>Case study in business schools</a:t>
            </a:r>
          </a:p>
          <a:p>
            <a:pPr>
              <a:buFont typeface="Arial" panose="020B0604020202020204" pitchFamily="34" charset="0"/>
              <a:buChar char="•"/>
            </a:pPr>
            <a:r>
              <a:rPr lang="en-US" dirty="0"/>
              <a:t>Ongoing discussions on corporate ethics</a:t>
            </a:r>
          </a:p>
          <a:p>
            <a:pPr>
              <a:buFont typeface="Arial" panose="020B0604020202020204" pitchFamily="34" charset="0"/>
              <a:buChar char="•"/>
            </a:pPr>
            <a:r>
              <a:rPr lang="en-US" dirty="0"/>
              <a:t>Influence on financial regulations</a:t>
            </a:r>
          </a:p>
          <a:p>
            <a:pPr>
              <a:buFont typeface="Arial" panose="020B0604020202020204" pitchFamily="34" charset="0"/>
              <a:buChar char="•"/>
            </a:pPr>
            <a:r>
              <a:rPr lang="en-US" dirty="0"/>
              <a:t>Documentaries and books on Enron</a:t>
            </a:r>
          </a:p>
          <a:p>
            <a:pPr>
              <a:buFont typeface="Arial" panose="020B0604020202020204" pitchFamily="34" charset="0"/>
              <a:buChar char="•"/>
            </a:pPr>
            <a:r>
              <a:rPr lang="en-US" dirty="0"/>
              <a:t>Cultural impact and portrayal in media</a:t>
            </a:r>
          </a:p>
          <a:p>
            <a:pPr>
              <a:buFont typeface="Arial" panose="020B0604020202020204" pitchFamily="34" charset="0"/>
              <a:buChar char="•"/>
            </a:pPr>
            <a:r>
              <a:rPr lang="en-US" dirty="0"/>
              <a:t>Continued discussions on corporate fraud</a:t>
            </a:r>
          </a:p>
          <a:p>
            <a:endParaRPr lang="en-US" dirty="0"/>
          </a:p>
        </p:txBody>
      </p:sp>
    </p:spTree>
    <p:extLst>
      <p:ext uri="{BB962C8B-B14F-4D97-AF65-F5344CB8AC3E}">
        <p14:creationId xmlns:p14="http://schemas.microsoft.com/office/powerpoint/2010/main" val="604790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70412-FBF2-4C94-8228-BD136FE0B773}"/>
              </a:ext>
            </a:extLst>
          </p:cNvPr>
          <p:cNvSpPr>
            <a:spLocks noGrp="1"/>
          </p:cNvSpPr>
          <p:nvPr>
            <p:ph type="title"/>
          </p:nvPr>
        </p:nvSpPr>
        <p:spPr>
          <a:xfrm>
            <a:off x="838199" y="365125"/>
            <a:ext cx="10914529" cy="1325563"/>
          </a:xfrm>
        </p:spPr>
        <p:txBody>
          <a:bodyPr>
            <a:noAutofit/>
          </a:bodyPr>
          <a:lstStyle/>
          <a:p>
            <a:r>
              <a:rPr lang="en-US" dirty="0"/>
              <a:t>Current Corporate Governance Trends</a:t>
            </a:r>
          </a:p>
        </p:txBody>
      </p:sp>
      <p:sp>
        <p:nvSpPr>
          <p:cNvPr id="3" name="Content Placeholder 2">
            <a:extLst>
              <a:ext uri="{FF2B5EF4-FFF2-40B4-BE49-F238E27FC236}">
                <a16:creationId xmlns:a16="http://schemas.microsoft.com/office/drawing/2014/main" id="{C245BF48-F535-4FCF-A994-5CBF9C43CFAD}"/>
              </a:ext>
            </a:extLst>
          </p:cNvPr>
          <p:cNvSpPr>
            <a:spLocks noGrp="1"/>
          </p:cNvSpPr>
          <p:nvPr>
            <p:ph idx="1"/>
          </p:nvPr>
        </p:nvSpPr>
        <p:spPr/>
        <p:txBody>
          <a:bodyPr/>
          <a:lstStyle/>
          <a:p>
            <a:pPr>
              <a:buFont typeface="Arial" panose="020B0604020202020204" pitchFamily="34" charset="0"/>
              <a:buChar char="•"/>
            </a:pPr>
            <a:r>
              <a:rPr lang="en-US" dirty="0"/>
              <a:t>Increased regulatory scrutiny</a:t>
            </a:r>
          </a:p>
          <a:p>
            <a:pPr>
              <a:buFont typeface="Arial" panose="020B0604020202020204" pitchFamily="34" charset="0"/>
              <a:buChar char="•"/>
            </a:pPr>
            <a:r>
              <a:rPr lang="en-US" dirty="0"/>
              <a:t>Ethical investment strategies</a:t>
            </a:r>
          </a:p>
          <a:p>
            <a:pPr>
              <a:buFont typeface="Arial" panose="020B0604020202020204" pitchFamily="34" charset="0"/>
              <a:buChar char="•"/>
            </a:pPr>
            <a:r>
              <a:rPr lang="en-US" dirty="0"/>
              <a:t>Greater emphasis on corporate social responsibility (CSR)</a:t>
            </a:r>
          </a:p>
          <a:p>
            <a:endParaRPr lang="en-US" dirty="0"/>
          </a:p>
        </p:txBody>
      </p:sp>
      <p:sp>
        <p:nvSpPr>
          <p:cNvPr id="4" name="Title 1">
            <a:extLst>
              <a:ext uri="{FF2B5EF4-FFF2-40B4-BE49-F238E27FC236}">
                <a16:creationId xmlns:a16="http://schemas.microsoft.com/office/drawing/2014/main" id="{CA62595B-6020-F309-F3BA-D7A92E2B70C6}"/>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endParaRPr lang="en-US" dirty="0"/>
          </a:p>
        </p:txBody>
      </p:sp>
    </p:spTree>
    <p:extLst>
      <p:ext uri="{BB962C8B-B14F-4D97-AF65-F5344CB8AC3E}">
        <p14:creationId xmlns:p14="http://schemas.microsoft.com/office/powerpoint/2010/main" val="4626977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92E79-F1EC-1756-8070-B980E1941E46}"/>
              </a:ext>
            </a:extLst>
          </p:cNvPr>
          <p:cNvSpPr>
            <a:spLocks noGrp="1"/>
          </p:cNvSpPr>
          <p:nvPr>
            <p:ph type="title"/>
          </p:nvPr>
        </p:nvSpPr>
        <p:spPr/>
        <p:txBody>
          <a:bodyPr/>
          <a:lstStyle/>
          <a:p>
            <a:r>
              <a:rPr lang="en-US" dirty="0"/>
              <a:t>Video</a:t>
            </a:r>
          </a:p>
        </p:txBody>
      </p:sp>
      <p:sp>
        <p:nvSpPr>
          <p:cNvPr id="3" name="Content Placeholder 2">
            <a:extLst>
              <a:ext uri="{FF2B5EF4-FFF2-40B4-BE49-F238E27FC236}">
                <a16:creationId xmlns:a16="http://schemas.microsoft.com/office/drawing/2014/main" id="{DF320B74-C00E-ACE3-200B-EF3A4D212B8A}"/>
              </a:ext>
            </a:extLst>
          </p:cNvPr>
          <p:cNvSpPr>
            <a:spLocks noGrp="1"/>
          </p:cNvSpPr>
          <p:nvPr>
            <p:ph idx="1"/>
          </p:nvPr>
        </p:nvSpPr>
        <p:spPr/>
        <p:txBody>
          <a:bodyPr>
            <a:normAutofit/>
          </a:bodyPr>
          <a:lstStyle/>
          <a:p>
            <a:pPr marL="0" indent="0" rtl="0">
              <a:spcBef>
                <a:spcPts val="1200"/>
              </a:spcBef>
              <a:spcAft>
                <a:spcPts val="1000"/>
              </a:spcAft>
              <a:buNone/>
            </a:pPr>
            <a:r>
              <a:rPr lang="en-US" b="0" i="0" u="none" strike="noStrike" dirty="0">
                <a:solidFill>
                  <a:schemeClr val="tx1"/>
                </a:solidFill>
                <a:effectLst/>
              </a:rPr>
              <a:t>The Enron Scandal - An Animated Overview (in 2 minutes)</a:t>
            </a:r>
            <a:endParaRPr lang="en-US" b="0" dirty="0">
              <a:solidFill>
                <a:schemeClr val="tx1"/>
              </a:solidFill>
              <a:effectLst/>
            </a:endParaRPr>
          </a:p>
          <a:p>
            <a:pPr marL="0" indent="0" rtl="0">
              <a:spcBef>
                <a:spcPts val="1200"/>
              </a:spcBef>
              <a:spcAft>
                <a:spcPts val="1000"/>
              </a:spcAft>
              <a:buNone/>
            </a:pPr>
            <a:r>
              <a:rPr lang="en-US" b="0" i="0" u="sng" strike="noStrike" dirty="0">
                <a:solidFill>
                  <a:schemeClr val="tx1"/>
                </a:solidFill>
                <a:effectLst/>
                <a:hlinkClick r:id="rId2">
                  <a:extLst>
                    <a:ext uri="{A12FA001-AC4F-418D-AE19-62706E023703}">
                      <ahyp:hlinkClr xmlns:ahyp="http://schemas.microsoft.com/office/drawing/2018/hyperlinkcolor" val="tx"/>
                    </a:ext>
                  </a:extLst>
                </a:hlinkClick>
              </a:rPr>
              <a:t>https://www.youtube.com/watch?v=vMj0t2Vsyvs</a:t>
            </a:r>
            <a:endParaRPr lang="en-US" b="0" dirty="0">
              <a:solidFill>
                <a:schemeClr val="tx1"/>
              </a:solidFill>
              <a:effectLst/>
            </a:endParaRPr>
          </a:p>
          <a:p>
            <a:pPr marL="0" indent="0">
              <a:buNone/>
            </a:pPr>
            <a:endParaRPr lang="en-US" dirty="0">
              <a:solidFill>
                <a:schemeClr val="tx1"/>
              </a:solidFill>
            </a:endParaRPr>
          </a:p>
        </p:txBody>
      </p:sp>
    </p:spTree>
    <p:extLst>
      <p:ext uri="{BB962C8B-B14F-4D97-AF65-F5344CB8AC3E}">
        <p14:creationId xmlns:p14="http://schemas.microsoft.com/office/powerpoint/2010/main" val="1456553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212F8-7A0E-47EF-8AF6-B8C5D5639456}"/>
              </a:ext>
            </a:extLst>
          </p:cNvPr>
          <p:cNvSpPr>
            <a:spLocks noGrp="1"/>
          </p:cNvSpPr>
          <p:nvPr>
            <p:ph type="title"/>
          </p:nvPr>
        </p:nvSpPr>
        <p:spPr/>
        <p:txBody>
          <a:bodyPr/>
          <a:lstStyle/>
          <a:p>
            <a:r>
              <a:rPr lang="en-US" dirty="0"/>
              <a:t> 1.2 Business Model</a:t>
            </a:r>
          </a:p>
        </p:txBody>
      </p:sp>
      <p:sp>
        <p:nvSpPr>
          <p:cNvPr id="3" name="Content Placeholder 2">
            <a:extLst>
              <a:ext uri="{FF2B5EF4-FFF2-40B4-BE49-F238E27FC236}">
                <a16:creationId xmlns:a16="http://schemas.microsoft.com/office/drawing/2014/main" id="{2F68A092-B656-4AD0-A7C7-DD6442C0430F}"/>
              </a:ext>
            </a:extLst>
          </p:cNvPr>
          <p:cNvSpPr>
            <a:spLocks noGrp="1"/>
          </p:cNvSpPr>
          <p:nvPr>
            <p:ph idx="1"/>
          </p:nvPr>
        </p:nvSpPr>
        <p:spPr/>
        <p:txBody>
          <a:bodyPr/>
          <a:lstStyle/>
          <a:p>
            <a:pPr>
              <a:buFont typeface="Arial" panose="020B0604020202020204" pitchFamily="34" charset="0"/>
              <a:buChar char="•"/>
            </a:pPr>
            <a:r>
              <a:rPr lang="en-US" dirty="0"/>
              <a:t>Transition from energy company to financial trading powerhouse</a:t>
            </a:r>
          </a:p>
          <a:p>
            <a:pPr>
              <a:buFont typeface="Arial" panose="020B0604020202020204" pitchFamily="34" charset="0"/>
              <a:buChar char="•"/>
            </a:pPr>
            <a:r>
              <a:rPr lang="en-US" dirty="0"/>
              <a:t>Use of complex financial instruments</a:t>
            </a:r>
          </a:p>
          <a:p>
            <a:pPr>
              <a:buFont typeface="Arial" panose="020B0604020202020204" pitchFamily="34" charset="0"/>
              <a:buChar char="•"/>
            </a:pPr>
            <a:r>
              <a:rPr lang="en-US" dirty="0"/>
              <a:t>Aggressive growth and expansion strategy</a:t>
            </a:r>
          </a:p>
          <a:p>
            <a:endParaRPr lang="en-US" dirty="0"/>
          </a:p>
        </p:txBody>
      </p:sp>
    </p:spTree>
    <p:extLst>
      <p:ext uri="{BB962C8B-B14F-4D97-AF65-F5344CB8AC3E}">
        <p14:creationId xmlns:p14="http://schemas.microsoft.com/office/powerpoint/2010/main" val="12887452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C7A4D-DE84-4E10-AC93-8594EDF1BCB0}"/>
              </a:ext>
            </a:extLst>
          </p:cNvPr>
          <p:cNvSpPr>
            <a:spLocks noGrp="1"/>
          </p:cNvSpPr>
          <p:nvPr>
            <p:ph type="title"/>
          </p:nvPr>
        </p:nvSpPr>
        <p:spPr/>
        <p:txBody>
          <a:bodyPr/>
          <a:lstStyle/>
          <a:p>
            <a:r>
              <a:rPr lang="en-US" dirty="0"/>
              <a:t>Sources</a:t>
            </a:r>
          </a:p>
        </p:txBody>
      </p:sp>
      <p:sp>
        <p:nvSpPr>
          <p:cNvPr id="3" name="Content Placeholder 2">
            <a:extLst>
              <a:ext uri="{FF2B5EF4-FFF2-40B4-BE49-F238E27FC236}">
                <a16:creationId xmlns:a16="http://schemas.microsoft.com/office/drawing/2014/main" id="{E46AE44D-E06E-492D-BF1D-B73BB5A3B152}"/>
              </a:ext>
            </a:extLst>
          </p:cNvPr>
          <p:cNvSpPr>
            <a:spLocks noGrp="1"/>
          </p:cNvSpPr>
          <p:nvPr>
            <p:ph idx="1"/>
          </p:nvPr>
        </p:nvSpPr>
        <p:spPr/>
        <p:txBody>
          <a:bodyPr>
            <a:normAutofit fontScale="92500" lnSpcReduction="10000"/>
          </a:bodyPr>
          <a:lstStyle/>
          <a:p>
            <a:r>
              <a:rPr lang="en-US" dirty="0">
                <a:hlinkClick r:id="rId2"/>
              </a:rPr>
              <a:t>https://www.britannica.com/event/Enron-scandal/Downfall-and-bankruptcy</a:t>
            </a:r>
            <a:endParaRPr lang="en-US" dirty="0"/>
          </a:p>
          <a:p>
            <a:r>
              <a:rPr lang="en-US" dirty="0"/>
              <a:t>https://www.fbi.gov/history/famous-cases/enron</a:t>
            </a:r>
          </a:p>
          <a:p>
            <a:r>
              <a:rPr lang="en-US" dirty="0">
                <a:hlinkClick r:id="rId3"/>
              </a:rPr>
              <a:t>https://www.investopedia.com/updates/enron-scandal-summary/</a:t>
            </a:r>
            <a:endParaRPr lang="en-US" dirty="0"/>
          </a:p>
          <a:p>
            <a:r>
              <a:rPr lang="en-US" dirty="0">
                <a:hlinkClick r:id="rId4"/>
              </a:rPr>
              <a:t>https://www.learnsignal.com/blog/the-enron-scandal-overview/</a:t>
            </a:r>
            <a:endParaRPr lang="en-US" dirty="0"/>
          </a:p>
          <a:p>
            <a:r>
              <a:rPr lang="en-US" dirty="0"/>
              <a:t>https://internationalbanker.com/history-of-financial-crises/the-enron-scandal-2001/</a:t>
            </a:r>
          </a:p>
          <a:p>
            <a:r>
              <a:rPr lang="en-US" dirty="0" err="1"/>
              <a:t>Aduda</a:t>
            </a:r>
            <a:r>
              <a:rPr lang="en-US" dirty="0"/>
              <a:t>, </a:t>
            </a:r>
            <a:r>
              <a:rPr lang="en-US" dirty="0" err="1"/>
              <a:t>Chogii</a:t>
            </a:r>
            <a:r>
              <a:rPr lang="en-US" dirty="0"/>
              <a:t> &amp; </a:t>
            </a:r>
            <a:r>
              <a:rPr lang="en-US" dirty="0" err="1"/>
              <a:t>Magutu</a:t>
            </a:r>
            <a:r>
              <a:rPr lang="en-US" dirty="0"/>
              <a:t> (2013). An empirical test of </a:t>
            </a:r>
            <a:r>
              <a:rPr lang="en-US" dirty="0" err="1"/>
              <a:t>competiting</a:t>
            </a:r>
            <a:r>
              <a:rPr lang="en-US" dirty="0"/>
              <a:t> corporate governance theories</a:t>
            </a:r>
          </a:p>
          <a:p>
            <a:r>
              <a:rPr lang="en-US" dirty="0"/>
              <a:t>Babic, Jelena &amp; Jelena (2010). Rethinking Board Role Performance: Toward An Integral Model (1-23).</a:t>
            </a:r>
          </a:p>
          <a:p>
            <a:endParaRPr lang="en-US" dirty="0"/>
          </a:p>
        </p:txBody>
      </p:sp>
    </p:spTree>
    <p:extLst>
      <p:ext uri="{BB962C8B-B14F-4D97-AF65-F5344CB8AC3E}">
        <p14:creationId xmlns:p14="http://schemas.microsoft.com/office/powerpoint/2010/main" val="7776544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BAF74-ADB0-4472-89B0-A5C4DB9DD647}"/>
              </a:ext>
            </a:extLst>
          </p:cNvPr>
          <p:cNvSpPr>
            <a:spLocks noGrp="1"/>
          </p:cNvSpPr>
          <p:nvPr>
            <p:ph type="title"/>
          </p:nvPr>
        </p:nvSpPr>
        <p:spPr/>
        <p:txBody>
          <a:bodyPr/>
          <a:lstStyle/>
          <a:p>
            <a:endParaRPr lang="en-US"/>
          </a:p>
        </p:txBody>
      </p:sp>
      <p:pic>
        <p:nvPicPr>
          <p:cNvPr id="1026" name="Picture 2" descr="Thank You Slides for PowerPoint and Google Slides Presentations">
            <a:extLst>
              <a:ext uri="{FF2B5EF4-FFF2-40B4-BE49-F238E27FC236}">
                <a16:creationId xmlns:a16="http://schemas.microsoft.com/office/drawing/2014/main" id="{A3D9291C-9D03-4235-B1FD-208D4380C4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9755" y="4813366"/>
            <a:ext cx="4885339" cy="188483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brahmi on X: &quot;#AttarintikiDaredhi simham dialogue cheppethappudu goggles  #right hand to #left hand #HOW?&quot; / X">
            <a:extLst>
              <a:ext uri="{FF2B5EF4-FFF2-40B4-BE49-F238E27FC236}">
                <a16:creationId xmlns:a16="http://schemas.microsoft.com/office/drawing/2014/main" id="{DBB812E2-261C-4F3C-AED6-452C6060CB1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259755" y="159796"/>
            <a:ext cx="4885339" cy="4885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01323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9BB0A-C97C-46C0-886B-492990BE05C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024B392-FB2F-4AD8-91BE-95E883ACB4A9}"/>
              </a:ext>
            </a:extLst>
          </p:cNvPr>
          <p:cNvSpPr>
            <a:spLocks noGrp="1"/>
          </p:cNvSpPr>
          <p:nvPr>
            <p:ph idx="1"/>
          </p:nvPr>
        </p:nvSpPr>
        <p:spPr/>
        <p:txBody>
          <a:bodyPr/>
          <a:lstStyle/>
          <a:p>
            <a:endParaRPr lang="en-US" dirty="0"/>
          </a:p>
        </p:txBody>
      </p:sp>
      <p:pic>
        <p:nvPicPr>
          <p:cNvPr id="2050" name="Picture 2" descr="Any Questions Images – Browse 5,206 Stock Photos, Vectors, and Video |  Adobe Stock">
            <a:extLst>
              <a:ext uri="{FF2B5EF4-FFF2-40B4-BE49-F238E27FC236}">
                <a16:creationId xmlns:a16="http://schemas.microsoft.com/office/drawing/2014/main" id="{E79F21DC-F18B-45BC-9782-E1F2F3A7B4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7237" y="383398"/>
            <a:ext cx="8519326" cy="6109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7141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396AB-986A-4367-8A40-03616EF02549}"/>
              </a:ext>
            </a:extLst>
          </p:cNvPr>
          <p:cNvSpPr>
            <a:spLocks noGrp="1"/>
          </p:cNvSpPr>
          <p:nvPr>
            <p:ph type="title"/>
          </p:nvPr>
        </p:nvSpPr>
        <p:spPr/>
        <p:txBody>
          <a:bodyPr/>
          <a:lstStyle/>
          <a:p>
            <a:r>
              <a:rPr lang="en-US" dirty="0"/>
              <a:t>1.3 Key People</a:t>
            </a:r>
          </a:p>
        </p:txBody>
      </p:sp>
      <p:sp>
        <p:nvSpPr>
          <p:cNvPr id="3" name="Content Placeholder 2">
            <a:extLst>
              <a:ext uri="{FF2B5EF4-FFF2-40B4-BE49-F238E27FC236}">
                <a16:creationId xmlns:a16="http://schemas.microsoft.com/office/drawing/2014/main" id="{C96A8439-72C5-41B5-856D-160509B97A3D}"/>
              </a:ext>
            </a:extLst>
          </p:cNvPr>
          <p:cNvSpPr>
            <a:spLocks noGrp="1"/>
          </p:cNvSpPr>
          <p:nvPr>
            <p:ph idx="1"/>
          </p:nvPr>
        </p:nvSpPr>
        <p:spPr/>
        <p:txBody>
          <a:bodyPr/>
          <a:lstStyle/>
          <a:p>
            <a:pPr marL="514350" indent="-514350">
              <a:buFont typeface="+mj-lt"/>
              <a:buAutoNum type="alphaLcPeriod"/>
            </a:pPr>
            <a:r>
              <a:rPr lang="en-US" dirty="0"/>
              <a:t>Main Executives Responsible</a:t>
            </a:r>
          </a:p>
          <a:p>
            <a:pPr marL="514350" indent="-514350">
              <a:buFont typeface="+mj-lt"/>
              <a:buAutoNum type="alphaLcPeriod"/>
            </a:pPr>
            <a:endParaRPr lang="en-US" dirty="0"/>
          </a:p>
          <a:p>
            <a:pPr marL="514350" indent="-514350">
              <a:buFont typeface="+mj-lt"/>
              <a:buAutoNum type="alphaLcPeriod"/>
            </a:pPr>
            <a:r>
              <a:rPr lang="en-US" dirty="0"/>
              <a:t>Whistle Blowers and Critics </a:t>
            </a:r>
          </a:p>
          <a:p>
            <a:pPr marL="514350" indent="-514350">
              <a:buFont typeface="+mj-lt"/>
              <a:buAutoNum type="alphaLcPeriod"/>
            </a:pPr>
            <a:endParaRPr lang="en-US" dirty="0"/>
          </a:p>
          <a:p>
            <a:pPr marL="514350" indent="-514350">
              <a:buFont typeface="+mj-lt"/>
              <a:buAutoNum type="alphaLcPeriod"/>
            </a:pPr>
            <a:r>
              <a:rPr lang="en-US" dirty="0"/>
              <a:t>Individuals who faced major consequences</a:t>
            </a:r>
          </a:p>
        </p:txBody>
      </p:sp>
    </p:spTree>
    <p:extLst>
      <p:ext uri="{BB962C8B-B14F-4D97-AF65-F5344CB8AC3E}">
        <p14:creationId xmlns:p14="http://schemas.microsoft.com/office/powerpoint/2010/main" val="1101522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6CD6A-AC5E-7B8B-180A-C1F8FA04E00D}"/>
              </a:ext>
            </a:extLst>
          </p:cNvPr>
          <p:cNvSpPr>
            <a:spLocks noGrp="1"/>
          </p:cNvSpPr>
          <p:nvPr>
            <p:ph type="title"/>
          </p:nvPr>
        </p:nvSpPr>
        <p:spPr/>
        <p:txBody>
          <a:bodyPr>
            <a:normAutofit/>
          </a:bodyPr>
          <a:lstStyle/>
          <a:p>
            <a:r>
              <a:rPr lang="en-US" dirty="0"/>
              <a:t>a. Main Executives Responsible</a:t>
            </a:r>
          </a:p>
        </p:txBody>
      </p:sp>
      <p:sp>
        <p:nvSpPr>
          <p:cNvPr id="3" name="Content Placeholder 2">
            <a:extLst>
              <a:ext uri="{FF2B5EF4-FFF2-40B4-BE49-F238E27FC236}">
                <a16:creationId xmlns:a16="http://schemas.microsoft.com/office/drawing/2014/main" id="{416E806D-3271-21C7-45C3-B3E841F0741E}"/>
              </a:ext>
            </a:extLst>
          </p:cNvPr>
          <p:cNvSpPr>
            <a:spLocks noGrp="1"/>
          </p:cNvSpPr>
          <p:nvPr>
            <p:ph idx="1"/>
          </p:nvPr>
        </p:nvSpPr>
        <p:spPr/>
        <p:txBody>
          <a:bodyPr>
            <a:normAutofit/>
          </a:bodyPr>
          <a:lstStyle/>
          <a:p>
            <a:pPr rtl="0" fontAlgn="base">
              <a:spcBef>
                <a:spcPts val="1200"/>
              </a:spcBef>
              <a:spcAft>
                <a:spcPts val="1200"/>
              </a:spcAft>
              <a:buFont typeface="Arial" panose="020B0604020202020204" pitchFamily="34" charset="0"/>
              <a:buChar char="•"/>
            </a:pPr>
            <a:r>
              <a:rPr lang="en-US" sz="1800" b="1" i="0" u="none" strike="noStrike" dirty="0">
                <a:solidFill>
                  <a:schemeClr val="tx1"/>
                </a:solidFill>
                <a:effectLst/>
              </a:rPr>
              <a:t>Kenneth Lay (Founder &amp; CEO)</a:t>
            </a:r>
            <a:r>
              <a:rPr lang="en-US" sz="1800" b="0" i="0" u="none" strike="noStrike" dirty="0">
                <a:solidFill>
                  <a:schemeClr val="tx1"/>
                </a:solidFill>
                <a:effectLst/>
              </a:rPr>
              <a:t> </a:t>
            </a:r>
          </a:p>
          <a:p>
            <a:pPr marL="457200" rtl="0">
              <a:spcBef>
                <a:spcPts val="1200"/>
              </a:spcBef>
              <a:spcAft>
                <a:spcPts val="1200"/>
              </a:spcAft>
            </a:pPr>
            <a:r>
              <a:rPr lang="en-US" sz="1800" b="0" i="0" u="none" strike="noStrike" dirty="0">
                <a:solidFill>
                  <a:schemeClr val="tx1"/>
                </a:solidFill>
                <a:effectLst/>
              </a:rPr>
              <a:t>Encouraged aggressive financial practices that led to the company’s downfall.</a:t>
            </a:r>
            <a:endParaRPr lang="en-US" b="0" dirty="0">
              <a:solidFill>
                <a:schemeClr val="tx1"/>
              </a:solidFill>
              <a:effectLst/>
            </a:endParaRPr>
          </a:p>
          <a:p>
            <a:pPr rtl="0" fontAlgn="base">
              <a:spcBef>
                <a:spcPts val="1200"/>
              </a:spcBef>
              <a:spcAft>
                <a:spcPts val="1200"/>
              </a:spcAft>
              <a:buFont typeface="Arial" panose="020B0604020202020204" pitchFamily="34" charset="0"/>
              <a:buChar char="•"/>
            </a:pPr>
            <a:r>
              <a:rPr lang="en-US" sz="1800" b="1" i="0" u="none" strike="noStrike" dirty="0">
                <a:solidFill>
                  <a:schemeClr val="tx1"/>
                </a:solidFill>
                <a:effectLst/>
              </a:rPr>
              <a:t>Jeffrey Skilling (CEO &amp; COO)</a:t>
            </a:r>
            <a:r>
              <a:rPr lang="en-US" sz="1800" b="0" i="0" u="none" strike="noStrike" dirty="0">
                <a:solidFill>
                  <a:schemeClr val="tx1"/>
                </a:solidFill>
                <a:effectLst/>
              </a:rPr>
              <a:t> </a:t>
            </a:r>
          </a:p>
          <a:p>
            <a:pPr marL="457200" rtl="0">
              <a:spcBef>
                <a:spcPts val="1200"/>
              </a:spcBef>
              <a:spcAft>
                <a:spcPts val="1200"/>
              </a:spcAft>
            </a:pPr>
            <a:r>
              <a:rPr lang="en-US" sz="1800" b="0" i="0" u="none" strike="noStrike" dirty="0">
                <a:solidFill>
                  <a:schemeClr val="tx1"/>
                </a:solidFill>
                <a:effectLst/>
              </a:rPr>
              <a:t>Implemented the fraudulent mark-to-market accounting practices.</a:t>
            </a:r>
            <a:endParaRPr lang="en-US" b="0" dirty="0">
              <a:solidFill>
                <a:schemeClr val="tx1"/>
              </a:solidFill>
              <a:effectLst/>
            </a:endParaRPr>
          </a:p>
          <a:p>
            <a:pPr rtl="0" fontAlgn="base">
              <a:spcBef>
                <a:spcPts val="1200"/>
              </a:spcBef>
              <a:spcAft>
                <a:spcPts val="1200"/>
              </a:spcAft>
              <a:buFont typeface="Arial" panose="020B0604020202020204" pitchFamily="34" charset="0"/>
              <a:buChar char="•"/>
            </a:pPr>
            <a:r>
              <a:rPr lang="en-US" sz="1800" b="1" i="0" u="none" strike="noStrike" dirty="0">
                <a:solidFill>
                  <a:schemeClr val="tx1"/>
                </a:solidFill>
                <a:effectLst/>
              </a:rPr>
              <a:t>Andrew Fastow (CFO)</a:t>
            </a:r>
            <a:endParaRPr lang="en-US" sz="1800" b="0" i="0" u="none" strike="noStrike" dirty="0">
              <a:solidFill>
                <a:schemeClr val="tx1"/>
              </a:solidFill>
              <a:effectLst/>
            </a:endParaRPr>
          </a:p>
          <a:p>
            <a:pPr marL="457200" rtl="0">
              <a:spcBef>
                <a:spcPts val="1200"/>
              </a:spcBef>
              <a:spcAft>
                <a:spcPts val="1200"/>
              </a:spcAft>
            </a:pPr>
            <a:r>
              <a:rPr lang="en-US" sz="1800" b="0" i="0" u="none" strike="noStrike" dirty="0">
                <a:solidFill>
                  <a:schemeClr val="tx1"/>
                </a:solidFill>
                <a:effectLst/>
              </a:rPr>
              <a:t>Orchestrated the use of Special Purpose Entities (SPEs) to hide debts and mislead investors.</a:t>
            </a:r>
            <a:endParaRPr lang="en-US" b="0" dirty="0">
              <a:solidFill>
                <a:schemeClr val="tx1"/>
              </a:solidFill>
              <a:effectLst/>
            </a:endParaRPr>
          </a:p>
          <a:p>
            <a:pPr rtl="0" fontAlgn="base">
              <a:spcBef>
                <a:spcPts val="1200"/>
              </a:spcBef>
              <a:spcAft>
                <a:spcPts val="1200"/>
              </a:spcAft>
              <a:buFont typeface="Arial" panose="020B0604020202020204" pitchFamily="34" charset="0"/>
              <a:buChar char="•"/>
            </a:pPr>
            <a:r>
              <a:rPr lang="en-US" sz="1800" b="1" i="0" u="none" strike="noStrike" dirty="0">
                <a:solidFill>
                  <a:schemeClr val="tx1"/>
                </a:solidFill>
                <a:effectLst/>
              </a:rPr>
              <a:t>Rick Causey (Chief Accounting Officer)</a:t>
            </a:r>
            <a:endParaRPr lang="en-US" sz="1800" b="0" i="0" u="none" strike="noStrike" dirty="0">
              <a:solidFill>
                <a:schemeClr val="tx1"/>
              </a:solidFill>
              <a:effectLst/>
            </a:endParaRPr>
          </a:p>
          <a:p>
            <a:pPr marL="457200" rtl="0">
              <a:spcBef>
                <a:spcPts val="1200"/>
              </a:spcBef>
              <a:spcAft>
                <a:spcPts val="1200"/>
              </a:spcAft>
            </a:pPr>
            <a:r>
              <a:rPr lang="en-US" sz="1800" b="0" i="0" u="none" strike="noStrike" dirty="0">
                <a:solidFill>
                  <a:schemeClr val="tx1"/>
                </a:solidFill>
                <a:effectLst/>
              </a:rPr>
              <a:t>Helped manipulate financial statements and conceal fraud.</a:t>
            </a:r>
            <a:endParaRPr lang="en-US" b="0" dirty="0">
              <a:solidFill>
                <a:schemeClr val="tx1"/>
              </a:solidFill>
              <a:effectLst/>
            </a:endParaRPr>
          </a:p>
        </p:txBody>
      </p:sp>
    </p:spTree>
    <p:extLst>
      <p:ext uri="{BB962C8B-B14F-4D97-AF65-F5344CB8AC3E}">
        <p14:creationId xmlns:p14="http://schemas.microsoft.com/office/powerpoint/2010/main" val="5781432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82B70-C73A-FE85-F8C4-A9D55F6A53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9E4721-14C9-A106-4E55-A0CB3394D0B7}"/>
              </a:ext>
            </a:extLst>
          </p:cNvPr>
          <p:cNvSpPr>
            <a:spLocks noGrp="1"/>
          </p:cNvSpPr>
          <p:nvPr>
            <p:ph type="title"/>
          </p:nvPr>
        </p:nvSpPr>
        <p:spPr/>
        <p:txBody>
          <a:bodyPr>
            <a:normAutofit/>
          </a:bodyPr>
          <a:lstStyle/>
          <a:p>
            <a:r>
              <a:rPr lang="en-US" dirty="0"/>
              <a:t>b. Whistle Blowers and Critics </a:t>
            </a:r>
          </a:p>
        </p:txBody>
      </p:sp>
      <p:sp>
        <p:nvSpPr>
          <p:cNvPr id="3" name="Content Placeholder 2">
            <a:extLst>
              <a:ext uri="{FF2B5EF4-FFF2-40B4-BE49-F238E27FC236}">
                <a16:creationId xmlns:a16="http://schemas.microsoft.com/office/drawing/2014/main" id="{119E2FBB-D2C3-20EF-2261-C87CACBBF31E}"/>
              </a:ext>
            </a:extLst>
          </p:cNvPr>
          <p:cNvSpPr>
            <a:spLocks noGrp="1"/>
          </p:cNvSpPr>
          <p:nvPr>
            <p:ph idx="1"/>
          </p:nvPr>
        </p:nvSpPr>
        <p:spPr/>
        <p:txBody>
          <a:bodyPr>
            <a:normAutofit/>
          </a:bodyPr>
          <a:lstStyle/>
          <a:p>
            <a:pPr rtl="0" fontAlgn="base">
              <a:spcBef>
                <a:spcPts val="1200"/>
              </a:spcBef>
              <a:spcAft>
                <a:spcPts val="1200"/>
              </a:spcAft>
              <a:buFont typeface="Arial" panose="020B0604020202020204" pitchFamily="34" charset="0"/>
              <a:buChar char="•"/>
            </a:pPr>
            <a:r>
              <a:rPr lang="en-US" sz="1800" b="1" i="0" u="none" strike="noStrike" dirty="0">
                <a:solidFill>
                  <a:schemeClr val="tx1"/>
                </a:solidFill>
                <a:effectLst/>
              </a:rPr>
              <a:t>Sherron Watkins (Vice President of Corporate Development) </a:t>
            </a:r>
            <a:endParaRPr lang="en-US" sz="1800" b="0" i="0" u="none" strike="noStrike" dirty="0">
              <a:solidFill>
                <a:schemeClr val="tx1"/>
              </a:solidFill>
              <a:effectLst/>
            </a:endParaRPr>
          </a:p>
          <a:p>
            <a:pPr marL="457200" rtl="0">
              <a:spcBef>
                <a:spcPts val="1200"/>
              </a:spcBef>
              <a:spcAft>
                <a:spcPts val="1200"/>
              </a:spcAft>
            </a:pPr>
            <a:r>
              <a:rPr lang="en-US" sz="1800" b="0" i="0" u="none" strike="noStrike" dirty="0">
                <a:solidFill>
                  <a:schemeClr val="tx1"/>
                </a:solidFill>
                <a:effectLst/>
              </a:rPr>
              <a:t>Sent an internal memo warning of Enron’s financial mismanagement, later becoming a key whistleblower.</a:t>
            </a:r>
            <a:endParaRPr lang="en-US" b="0" dirty="0">
              <a:solidFill>
                <a:schemeClr val="tx1"/>
              </a:solidFill>
              <a:effectLst/>
            </a:endParaRPr>
          </a:p>
          <a:p>
            <a:pPr rtl="0" fontAlgn="base">
              <a:spcBef>
                <a:spcPts val="1200"/>
              </a:spcBef>
              <a:spcAft>
                <a:spcPts val="1200"/>
              </a:spcAft>
              <a:buFont typeface="Arial" panose="020B0604020202020204" pitchFamily="34" charset="0"/>
              <a:buChar char="•"/>
            </a:pPr>
            <a:r>
              <a:rPr lang="en-US" sz="1800" b="1" i="0" u="none" strike="noStrike" dirty="0">
                <a:solidFill>
                  <a:schemeClr val="tx1"/>
                </a:solidFill>
                <a:effectLst/>
              </a:rPr>
              <a:t>Jim Chanos (Hedge Fund Manager, </a:t>
            </a:r>
            <a:r>
              <a:rPr lang="en-US" sz="1800" b="1" i="0" u="none" strike="noStrike" dirty="0" err="1">
                <a:solidFill>
                  <a:schemeClr val="tx1"/>
                </a:solidFill>
                <a:effectLst/>
              </a:rPr>
              <a:t>Kynikos</a:t>
            </a:r>
            <a:r>
              <a:rPr lang="en-US" sz="1800" b="1" i="0" u="none" strike="noStrike" dirty="0">
                <a:solidFill>
                  <a:schemeClr val="tx1"/>
                </a:solidFill>
                <a:effectLst/>
              </a:rPr>
              <a:t> Associates)</a:t>
            </a:r>
            <a:endParaRPr lang="en-US" sz="1800" b="0" i="0" u="none" strike="noStrike" dirty="0">
              <a:solidFill>
                <a:schemeClr val="tx1"/>
              </a:solidFill>
              <a:effectLst/>
            </a:endParaRPr>
          </a:p>
          <a:p>
            <a:pPr marL="457200" rtl="0">
              <a:spcBef>
                <a:spcPts val="1200"/>
              </a:spcBef>
              <a:spcAft>
                <a:spcPts val="1200"/>
              </a:spcAft>
            </a:pPr>
            <a:r>
              <a:rPr lang="en-US" sz="1800" b="0" i="0" u="none" strike="noStrike" dirty="0">
                <a:solidFill>
                  <a:schemeClr val="tx1"/>
                </a:solidFill>
                <a:effectLst/>
              </a:rPr>
              <a:t>Raised concerns about Enron’s stock valuation and financial practices before its collapse.</a:t>
            </a:r>
            <a:endParaRPr lang="en-US" b="0" dirty="0">
              <a:solidFill>
                <a:schemeClr val="tx1"/>
              </a:solidFill>
              <a:effectLst/>
            </a:endParaRPr>
          </a:p>
          <a:p>
            <a:pPr rtl="0" fontAlgn="base">
              <a:spcBef>
                <a:spcPts val="1200"/>
              </a:spcBef>
              <a:spcAft>
                <a:spcPts val="1200"/>
              </a:spcAft>
              <a:buFont typeface="Arial" panose="020B0604020202020204" pitchFamily="34" charset="0"/>
              <a:buChar char="•"/>
            </a:pPr>
            <a:r>
              <a:rPr lang="en-US" sz="1800" b="1" i="0" u="none" strike="noStrike" dirty="0">
                <a:solidFill>
                  <a:schemeClr val="tx1"/>
                </a:solidFill>
                <a:effectLst/>
              </a:rPr>
              <a:t>Bethany McLean &amp; Peter Elkind (Journalists, Fortune Magazine) </a:t>
            </a:r>
            <a:endParaRPr lang="en-US" sz="1800" b="0" i="0" u="none" strike="noStrike" dirty="0">
              <a:solidFill>
                <a:schemeClr val="tx1"/>
              </a:solidFill>
              <a:effectLst/>
            </a:endParaRPr>
          </a:p>
          <a:p>
            <a:pPr marL="457200" rtl="0">
              <a:spcBef>
                <a:spcPts val="1200"/>
              </a:spcBef>
              <a:spcAft>
                <a:spcPts val="1200"/>
              </a:spcAft>
            </a:pPr>
            <a:r>
              <a:rPr lang="en-US" sz="1800" b="0" i="0" u="none" strike="noStrike" dirty="0">
                <a:solidFill>
                  <a:schemeClr val="tx1"/>
                </a:solidFill>
                <a:effectLst/>
              </a:rPr>
              <a:t>Investigated and exposed major financial irregularities at Enron.</a:t>
            </a:r>
            <a:endParaRPr lang="en-US" b="0" dirty="0">
              <a:solidFill>
                <a:schemeClr val="tx1"/>
              </a:solidFill>
              <a:effectLst/>
            </a:endParaRPr>
          </a:p>
        </p:txBody>
      </p:sp>
    </p:spTree>
    <p:extLst>
      <p:ext uri="{BB962C8B-B14F-4D97-AF65-F5344CB8AC3E}">
        <p14:creationId xmlns:p14="http://schemas.microsoft.com/office/powerpoint/2010/main" val="3913899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7BE2B-60E0-919C-0A41-1ABBB363EE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84C298-6EC2-0613-2F03-7BCA4E8470AF}"/>
              </a:ext>
            </a:extLst>
          </p:cNvPr>
          <p:cNvSpPr>
            <a:spLocks noGrp="1"/>
          </p:cNvSpPr>
          <p:nvPr>
            <p:ph type="title"/>
          </p:nvPr>
        </p:nvSpPr>
        <p:spPr/>
        <p:txBody>
          <a:bodyPr>
            <a:normAutofit fontScale="90000"/>
          </a:bodyPr>
          <a:lstStyle/>
          <a:p>
            <a:r>
              <a:rPr lang="en-US" dirty="0"/>
              <a:t>c. Individuals who faced major consequences</a:t>
            </a:r>
          </a:p>
        </p:txBody>
      </p:sp>
      <p:sp>
        <p:nvSpPr>
          <p:cNvPr id="3" name="Content Placeholder 2">
            <a:extLst>
              <a:ext uri="{FF2B5EF4-FFF2-40B4-BE49-F238E27FC236}">
                <a16:creationId xmlns:a16="http://schemas.microsoft.com/office/drawing/2014/main" id="{C1A81CD7-3ED0-DACB-D0A2-5914BDCAA314}"/>
              </a:ext>
            </a:extLst>
          </p:cNvPr>
          <p:cNvSpPr>
            <a:spLocks noGrp="1"/>
          </p:cNvSpPr>
          <p:nvPr>
            <p:ph idx="1"/>
          </p:nvPr>
        </p:nvSpPr>
        <p:spPr>
          <a:xfrm>
            <a:off x="1120000" y="2041343"/>
            <a:ext cx="10233800" cy="3955762"/>
          </a:xfrm>
        </p:spPr>
        <p:txBody>
          <a:bodyPr>
            <a:normAutofit fontScale="92500" lnSpcReduction="10000"/>
          </a:bodyPr>
          <a:lstStyle/>
          <a:p>
            <a:pPr rtl="0" fontAlgn="base">
              <a:spcBef>
                <a:spcPts val="1200"/>
              </a:spcBef>
              <a:spcAft>
                <a:spcPts val="1200"/>
              </a:spcAft>
              <a:buFont typeface="Arial" panose="020B0604020202020204" pitchFamily="34" charset="0"/>
              <a:buChar char="•"/>
            </a:pPr>
            <a:r>
              <a:rPr lang="en-US" sz="1800" b="1" i="0" u="none" strike="noStrike" dirty="0">
                <a:solidFill>
                  <a:schemeClr val="tx1"/>
                </a:solidFill>
                <a:effectLst/>
              </a:rPr>
              <a:t>Kenneth Lay</a:t>
            </a:r>
            <a:endParaRPr lang="en-US" sz="1800" b="0" i="0" u="none" strike="noStrike" dirty="0">
              <a:solidFill>
                <a:schemeClr val="tx1"/>
              </a:solidFill>
              <a:effectLst/>
            </a:endParaRPr>
          </a:p>
          <a:p>
            <a:pPr marL="457200" rtl="0">
              <a:spcBef>
                <a:spcPts val="1200"/>
              </a:spcBef>
              <a:spcAft>
                <a:spcPts val="1200"/>
              </a:spcAft>
            </a:pPr>
            <a:r>
              <a:rPr lang="en-US" sz="1800" b="0" i="0" u="none" strike="noStrike" dirty="0">
                <a:solidFill>
                  <a:schemeClr val="tx1"/>
                </a:solidFill>
                <a:effectLst/>
              </a:rPr>
              <a:t>Convicted of fraud and conspiracy in 2006; died of a heart attack before sentencing.</a:t>
            </a:r>
            <a:endParaRPr lang="en-US" b="0" dirty="0">
              <a:solidFill>
                <a:schemeClr val="tx1"/>
              </a:solidFill>
              <a:effectLst/>
            </a:endParaRPr>
          </a:p>
          <a:p>
            <a:pPr rtl="0" fontAlgn="base">
              <a:spcBef>
                <a:spcPts val="1200"/>
              </a:spcBef>
              <a:spcAft>
                <a:spcPts val="1200"/>
              </a:spcAft>
              <a:buFont typeface="Arial" panose="020B0604020202020204" pitchFamily="34" charset="0"/>
              <a:buChar char="•"/>
            </a:pPr>
            <a:r>
              <a:rPr lang="en-US" sz="1800" b="1" i="0" u="none" strike="noStrike" dirty="0">
                <a:solidFill>
                  <a:schemeClr val="tx1"/>
                </a:solidFill>
                <a:effectLst/>
              </a:rPr>
              <a:t>Jeffrey Skilling</a:t>
            </a:r>
            <a:endParaRPr lang="en-US" sz="1800" b="0" i="0" u="none" strike="noStrike" dirty="0">
              <a:solidFill>
                <a:schemeClr val="tx1"/>
              </a:solidFill>
              <a:effectLst/>
            </a:endParaRPr>
          </a:p>
          <a:p>
            <a:pPr marL="457200" rtl="0">
              <a:spcBef>
                <a:spcPts val="1200"/>
              </a:spcBef>
              <a:spcAft>
                <a:spcPts val="1200"/>
              </a:spcAft>
            </a:pPr>
            <a:r>
              <a:rPr lang="en-US" sz="1800" b="0" i="0" u="none" strike="noStrike" dirty="0">
                <a:solidFill>
                  <a:schemeClr val="tx1"/>
                </a:solidFill>
                <a:effectLst/>
              </a:rPr>
              <a:t>Sentenced to 24 years in prison; later reduced to 14 years.</a:t>
            </a:r>
            <a:endParaRPr lang="en-US" b="0" dirty="0">
              <a:solidFill>
                <a:schemeClr val="tx1"/>
              </a:solidFill>
              <a:effectLst/>
            </a:endParaRPr>
          </a:p>
          <a:p>
            <a:pPr rtl="0" fontAlgn="base">
              <a:spcBef>
                <a:spcPts val="1200"/>
              </a:spcBef>
              <a:spcAft>
                <a:spcPts val="1200"/>
              </a:spcAft>
              <a:buFont typeface="Arial" panose="020B0604020202020204" pitchFamily="34" charset="0"/>
              <a:buChar char="•"/>
            </a:pPr>
            <a:r>
              <a:rPr lang="en-US" sz="1800" b="1" i="0" u="none" strike="noStrike" dirty="0">
                <a:solidFill>
                  <a:schemeClr val="tx1"/>
                </a:solidFill>
                <a:effectLst/>
              </a:rPr>
              <a:t>Andrew Fastow</a:t>
            </a:r>
            <a:endParaRPr lang="en-US" sz="1800" b="0" i="0" u="none" strike="noStrike" dirty="0">
              <a:solidFill>
                <a:schemeClr val="tx1"/>
              </a:solidFill>
              <a:effectLst/>
            </a:endParaRPr>
          </a:p>
          <a:p>
            <a:pPr marL="457200" rtl="0">
              <a:spcBef>
                <a:spcPts val="1200"/>
              </a:spcBef>
              <a:spcAft>
                <a:spcPts val="1200"/>
              </a:spcAft>
            </a:pPr>
            <a:r>
              <a:rPr lang="en-US" sz="1800" b="0" i="0" u="none" strike="noStrike" dirty="0">
                <a:solidFill>
                  <a:schemeClr val="tx1"/>
                </a:solidFill>
                <a:effectLst/>
              </a:rPr>
              <a:t>Served 6 years in prison for his role in financial fraud.</a:t>
            </a:r>
            <a:endParaRPr lang="en-US" b="0" dirty="0">
              <a:solidFill>
                <a:schemeClr val="tx1"/>
              </a:solidFill>
              <a:effectLst/>
            </a:endParaRPr>
          </a:p>
          <a:p>
            <a:pPr rtl="0" fontAlgn="base">
              <a:spcBef>
                <a:spcPts val="1200"/>
              </a:spcBef>
              <a:spcAft>
                <a:spcPts val="1200"/>
              </a:spcAft>
              <a:buFont typeface="Arial" panose="020B0604020202020204" pitchFamily="34" charset="0"/>
              <a:buChar char="•"/>
            </a:pPr>
            <a:r>
              <a:rPr lang="en-US" sz="1800" b="1" i="0" u="none" strike="noStrike" dirty="0">
                <a:solidFill>
                  <a:schemeClr val="tx1"/>
                </a:solidFill>
                <a:effectLst/>
              </a:rPr>
              <a:t>Arthur Andersen LLP</a:t>
            </a:r>
            <a:endParaRPr lang="en-US" sz="1800" b="0" i="0" u="none" strike="noStrike" dirty="0">
              <a:solidFill>
                <a:schemeClr val="tx1"/>
              </a:solidFill>
              <a:effectLst/>
            </a:endParaRPr>
          </a:p>
          <a:p>
            <a:pPr marL="457200" rtl="0">
              <a:spcBef>
                <a:spcPts val="1200"/>
              </a:spcBef>
              <a:spcAft>
                <a:spcPts val="1200"/>
              </a:spcAft>
            </a:pPr>
            <a:r>
              <a:rPr lang="en-US" sz="1800" b="0" i="0" u="none" strike="noStrike" dirty="0">
                <a:solidFill>
                  <a:schemeClr val="tx1"/>
                </a:solidFill>
                <a:effectLst/>
              </a:rPr>
              <a:t>One of the “Big Five” accounting firms, collapsed due to its role in Enron’s fraudulent accounting practices.</a:t>
            </a:r>
            <a:endParaRPr lang="en-US" b="0" dirty="0">
              <a:solidFill>
                <a:schemeClr val="tx1"/>
              </a:solidFill>
              <a:effectLst/>
            </a:endParaRPr>
          </a:p>
        </p:txBody>
      </p:sp>
    </p:spTree>
    <p:extLst>
      <p:ext uri="{BB962C8B-B14F-4D97-AF65-F5344CB8AC3E}">
        <p14:creationId xmlns:p14="http://schemas.microsoft.com/office/powerpoint/2010/main" val="3051505311"/>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C083022-B7D0-4DE3-9976-6A91422D94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AF23494-F630-4E01-81EA-AA2F2975971E}">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E76CE1C2-24FF-4125-B61C-AD39973FCD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Depth design</Template>
  <TotalTime>692</TotalTime>
  <Words>1100</Words>
  <Application>Microsoft Office PowerPoint</Application>
  <PresentationFormat>Widescreen</PresentationFormat>
  <Paragraphs>168</Paragraphs>
  <Slides>52</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52</vt:i4>
      </vt:variant>
    </vt:vector>
  </HeadingPairs>
  <TitlesOfParts>
    <vt:vector size="56" baseType="lpstr">
      <vt:lpstr>Arial</vt:lpstr>
      <vt:lpstr>Calibri</vt:lpstr>
      <vt:lpstr>Corbel</vt:lpstr>
      <vt:lpstr>Depth</vt:lpstr>
      <vt:lpstr>ENRON Scandal &amp; Its  Implications in BE &amp; CG</vt:lpstr>
      <vt:lpstr>Table of Contents</vt:lpstr>
      <vt:lpstr>The Rise and Fall of Enron</vt:lpstr>
      <vt:lpstr>1. Introduction</vt:lpstr>
      <vt:lpstr> 1.2 Business Model</vt:lpstr>
      <vt:lpstr>1.3 Key People</vt:lpstr>
      <vt:lpstr>a. Main Executives Responsible</vt:lpstr>
      <vt:lpstr>b. Whistle Blowers and Critics </vt:lpstr>
      <vt:lpstr>c. Individuals who faced major consequences</vt:lpstr>
      <vt:lpstr>2. Hiring</vt:lpstr>
      <vt:lpstr>PowerPoint Presentation</vt:lpstr>
      <vt:lpstr>PowerPoint Presentation</vt:lpstr>
      <vt:lpstr>Further going on!!</vt:lpstr>
      <vt:lpstr>Performance Review System </vt:lpstr>
      <vt:lpstr>PowerPoint Presentation</vt:lpstr>
      <vt:lpstr>Diverging Investments </vt:lpstr>
      <vt:lpstr>Further</vt:lpstr>
      <vt:lpstr>PowerPoint Presentation</vt:lpstr>
      <vt:lpstr>3. Accounting System</vt:lpstr>
      <vt:lpstr>Let’s Party!! </vt:lpstr>
      <vt:lpstr>Fake Values</vt:lpstr>
      <vt:lpstr>PowerPoint Presentation</vt:lpstr>
      <vt:lpstr>PowerPoint Presentation</vt:lpstr>
      <vt:lpstr>4. Special Purpose Entity</vt:lpstr>
      <vt:lpstr>PowerPoint Presentation</vt:lpstr>
      <vt:lpstr>PowerPoint Presentation</vt:lpstr>
      <vt:lpstr>Transfer Assets</vt:lpstr>
      <vt:lpstr>PowerPoint Presentation</vt:lpstr>
      <vt:lpstr>Raised Capital</vt:lpstr>
      <vt:lpstr>Why All This??</vt:lpstr>
      <vt:lpstr>Because</vt:lpstr>
      <vt:lpstr>5. Revenue and Profit</vt:lpstr>
      <vt:lpstr>6  Years on Fortune Magazine</vt:lpstr>
      <vt:lpstr>PowerPoint Presentation</vt:lpstr>
      <vt:lpstr>Role of Arthur Anderson</vt:lpstr>
      <vt:lpstr>Oct 2001</vt:lpstr>
      <vt:lpstr>Signs of Trouble</vt:lpstr>
      <vt:lpstr>Unravelling of Enron</vt:lpstr>
      <vt:lpstr>PowerPoint Presentation</vt:lpstr>
      <vt:lpstr>PowerPoint Presentation</vt:lpstr>
      <vt:lpstr>PowerPoint Presentation</vt:lpstr>
      <vt:lpstr>Others Corporate Scandals Inspired</vt:lpstr>
      <vt:lpstr>Backlogs</vt:lpstr>
      <vt:lpstr>Takeaway</vt:lpstr>
      <vt:lpstr>Short Summary</vt:lpstr>
      <vt:lpstr>Lessons Learned</vt:lpstr>
      <vt:lpstr>Still a Legacy</vt:lpstr>
      <vt:lpstr>Current Corporate Governance Trends</vt:lpstr>
      <vt:lpstr>Video</vt:lpstr>
      <vt:lpstr>Sources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ENRON Scandal &amp; Its  Implications in BE &amp; CG</dc:title>
  <dc:creator>Prabesh Adhikari</dc:creator>
  <cp:lastModifiedBy>Prabesh Adhikari</cp:lastModifiedBy>
  <cp:revision>37</cp:revision>
  <dcterms:created xsi:type="dcterms:W3CDTF">2025-01-29T17:56:29Z</dcterms:created>
  <dcterms:modified xsi:type="dcterms:W3CDTF">2025-01-30T18:57:29Z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